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260" r:id="rId2"/>
    <p:sldId id="293" r:id="rId3"/>
    <p:sldId id="296" r:id="rId4"/>
    <p:sldId id="297" r:id="rId5"/>
    <p:sldId id="298" r:id="rId6"/>
    <p:sldId id="299" r:id="rId7"/>
    <p:sldId id="295" r:id="rId8"/>
    <p:sldId id="301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98" autoAdjust="0"/>
    <p:restoredTop sz="87459" autoAdjust="0"/>
  </p:normalViewPr>
  <p:slideViewPr>
    <p:cSldViewPr snapToGrid="0">
      <p:cViewPr varScale="1">
        <p:scale>
          <a:sx n="101" d="100"/>
          <a:sy n="101" d="100"/>
        </p:scale>
        <p:origin x="234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6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3D3CE8-1EA4-4539-9D55-E58CC48677D0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A4664-183C-4BE7-B983-E543D2813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097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영상은 시작과 동시에 </a:t>
            </a:r>
            <a:r>
              <a:rPr lang="ko-KR" altLang="en-US" dirty="0" err="1"/>
              <a:t>틀어놓아도</a:t>
            </a:r>
            <a:r>
              <a:rPr lang="ko-KR" altLang="en-US" dirty="0"/>
              <a:t> 무관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RMFS</a:t>
            </a:r>
            <a:r>
              <a:rPr lang="ko-KR" altLang="en-US" dirty="0"/>
              <a:t>는 물류</a:t>
            </a:r>
            <a:r>
              <a:rPr lang="en-US" altLang="ko-KR" dirty="0"/>
              <a:t>(Logistics) </a:t>
            </a:r>
            <a:r>
              <a:rPr lang="ko-KR" altLang="en-US" dirty="0"/>
              <a:t>산업에서 사람 대신 모바일 로봇을 이용하는 시스템으로</a:t>
            </a:r>
            <a:r>
              <a:rPr lang="en-US" altLang="ko-KR" dirty="0"/>
              <a:t>, </a:t>
            </a:r>
            <a:r>
              <a:rPr lang="en-US" altLang="ko-KR" dirty="0" err="1"/>
              <a:t>untact</a:t>
            </a:r>
            <a:r>
              <a:rPr lang="en-US" altLang="ko-KR" dirty="0"/>
              <a:t> tech</a:t>
            </a:r>
            <a:r>
              <a:rPr lang="ko-KR" altLang="en-US" dirty="0"/>
              <a:t>로서 각광받고 있음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기본적으로 물품을 </a:t>
            </a:r>
            <a:r>
              <a:rPr lang="en-US" altLang="ko-KR" dirty="0"/>
              <a:t>replenishment</a:t>
            </a:r>
            <a:r>
              <a:rPr lang="ko-KR" altLang="en-US" dirty="0"/>
              <a:t>에서 </a:t>
            </a:r>
            <a:r>
              <a:rPr lang="en-US" altLang="ko-KR" dirty="0"/>
              <a:t>storage</a:t>
            </a:r>
            <a:r>
              <a:rPr lang="ko-KR" altLang="en-US" dirty="0"/>
              <a:t>로</a:t>
            </a:r>
            <a:r>
              <a:rPr lang="en-US" altLang="ko-KR" dirty="0"/>
              <a:t>, storage</a:t>
            </a:r>
            <a:r>
              <a:rPr lang="ko-KR" altLang="en-US" dirty="0"/>
              <a:t>에서 </a:t>
            </a:r>
            <a:r>
              <a:rPr lang="en-US" altLang="ko-KR" dirty="0"/>
              <a:t>pick up station</a:t>
            </a:r>
            <a:r>
              <a:rPr lang="ko-KR" altLang="en-US" dirty="0"/>
              <a:t>으로 이동시키는 일련의 과정에 대한 알고리즘을 모두 포함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이 프로젝트에서 하고자 하는 목표는</a:t>
            </a:r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/>
              <a:t>두가지 설명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영상한번 더 재생</a:t>
            </a:r>
            <a:r>
              <a:rPr lang="en-US" altLang="ko-KR" dirty="0"/>
              <a:t>) </a:t>
            </a:r>
            <a:r>
              <a:rPr lang="ko-KR" altLang="en-US" dirty="0"/>
              <a:t>이러한 목적을 </a:t>
            </a:r>
            <a:r>
              <a:rPr lang="en-US" altLang="ko-KR" dirty="0" err="1"/>
              <a:t>RAWSim</a:t>
            </a:r>
            <a:r>
              <a:rPr lang="en-US" altLang="ko-KR" dirty="0"/>
              <a:t>-O </a:t>
            </a:r>
            <a:r>
              <a:rPr lang="ko-KR" altLang="en-US" dirty="0"/>
              <a:t>이라는 프로그램을 통해 달성하고자 함</a:t>
            </a:r>
            <a:endParaRPr lang="en-US" altLang="ko-KR" dirty="0"/>
          </a:p>
          <a:p>
            <a:pPr marL="171450" indent="-171450">
              <a:buFontTx/>
              <a:buChar char="-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996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간단하게 설명</a:t>
            </a:r>
            <a:r>
              <a:rPr lang="en-US" altLang="ko-KR"/>
              <a:t>. </a:t>
            </a:r>
            <a:r>
              <a:rPr lang="ko-KR" altLang="en-US"/>
              <a:t>아래쪽 그림에서 각 마크가 무엇인지 </a:t>
            </a:r>
            <a:r>
              <a:rPr lang="en-US" altLang="ko-KR"/>
              <a:t>(4</a:t>
            </a:r>
            <a:r>
              <a:rPr lang="ko-KR" altLang="en-US"/>
              <a:t>가지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r>
              <a:rPr lang="en-US" altLang="ko-KR"/>
              <a:t>RMFS</a:t>
            </a:r>
            <a:r>
              <a:rPr lang="ko-KR" altLang="en-US"/>
              <a:t>에는 여러가지 계층별 알고리즘이 들어가는데</a:t>
            </a:r>
            <a:r>
              <a:rPr lang="en-US" altLang="ko-KR"/>
              <a:t>, (</a:t>
            </a:r>
            <a:r>
              <a:rPr lang="ko-KR" altLang="en-US"/>
              <a:t>넘기기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300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RPS</a:t>
            </a:r>
            <a:r>
              <a:rPr lang="ko-KR" altLang="en-US" dirty="0"/>
              <a:t>는 </a:t>
            </a:r>
            <a:r>
              <a:rPr lang="en-US" altLang="ko-KR" dirty="0"/>
              <a:t>assign</a:t>
            </a:r>
            <a:r>
              <a:rPr lang="ko-KR" altLang="en-US" dirty="0"/>
              <a:t>된 </a:t>
            </a:r>
            <a:r>
              <a:rPr lang="en-US" altLang="ko-KR" dirty="0"/>
              <a:t>order</a:t>
            </a:r>
            <a:r>
              <a:rPr lang="ko-KR" altLang="en-US" dirty="0"/>
              <a:t>를 수행하기 위해 어떤 </a:t>
            </a:r>
            <a:r>
              <a:rPr lang="en-US" altLang="ko-KR" dirty="0"/>
              <a:t>pod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가져와 저장할지 정하는 알고리즘이다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Dataset</a:t>
            </a:r>
            <a:r>
              <a:rPr lang="ko-KR" altLang="en-US" dirty="0"/>
              <a:t>를 바탕으로  </a:t>
            </a:r>
            <a:r>
              <a:rPr lang="en-US" altLang="ko-KR" dirty="0"/>
              <a:t>association analysis</a:t>
            </a:r>
            <a:r>
              <a:rPr lang="ko-KR" altLang="en-US" dirty="0"/>
              <a:t>를 한 분류를 통해 포드에 아이템을 저장하고</a:t>
            </a: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새로운 </a:t>
            </a:r>
            <a:r>
              <a:rPr lang="en-US" altLang="ko-KR" dirty="0"/>
              <a:t>Replenishment</a:t>
            </a:r>
            <a:r>
              <a:rPr lang="ko-KR" altLang="en-US" dirty="0"/>
              <a:t>가 왔을 때 분류에 맞게 </a:t>
            </a:r>
            <a:r>
              <a:rPr lang="en-US" altLang="ko-KR" dirty="0"/>
              <a:t>pod</a:t>
            </a:r>
            <a:r>
              <a:rPr lang="ko-KR" altLang="en-US" dirty="0"/>
              <a:t>를 가져와서 저장하는 방식이다</a:t>
            </a:r>
            <a:r>
              <a:rPr lang="en-US" altLang="ko-KR" dirty="0"/>
              <a:t>. 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6583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 중 </a:t>
            </a:r>
            <a:r>
              <a:rPr lang="en-US" altLang="ko-KR" dirty="0"/>
              <a:t>RPS</a:t>
            </a:r>
            <a:r>
              <a:rPr lang="ko-KR" altLang="en-US" dirty="0"/>
              <a:t>에 대해 주목함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 err="1"/>
              <a:t>RAWSim</a:t>
            </a:r>
            <a:r>
              <a:rPr lang="en-US" altLang="ko-KR" dirty="0"/>
              <a:t>-O</a:t>
            </a:r>
            <a:r>
              <a:rPr lang="ko-KR" altLang="en-US" dirty="0"/>
              <a:t>에는 </a:t>
            </a:r>
            <a:r>
              <a:rPr lang="en-US" altLang="ko-KR" dirty="0"/>
              <a:t>pod</a:t>
            </a:r>
            <a:r>
              <a:rPr lang="ko-KR" altLang="en-US" dirty="0"/>
              <a:t>에 저장하는 </a:t>
            </a:r>
            <a:r>
              <a:rPr lang="en-US" altLang="ko-KR" dirty="0"/>
              <a:t>item</a:t>
            </a:r>
            <a:r>
              <a:rPr lang="ko-KR" altLang="en-US" dirty="0"/>
              <a:t>들이 설정에 맞게 들어가도록 되어있음</a:t>
            </a:r>
            <a:endParaRPr lang="en-US" altLang="ko-KR" dirty="0"/>
          </a:p>
          <a:p>
            <a:r>
              <a:rPr lang="ko-KR" altLang="en-US" dirty="0"/>
              <a:t>또한 기존 </a:t>
            </a:r>
            <a:r>
              <a:rPr lang="en-US" altLang="ko-KR" dirty="0"/>
              <a:t>RPS</a:t>
            </a:r>
            <a:r>
              <a:rPr lang="ko-KR" altLang="en-US" dirty="0"/>
              <a:t>는 </a:t>
            </a:r>
            <a:r>
              <a:rPr lang="en-US" altLang="ko-KR" dirty="0"/>
              <a:t>5</a:t>
            </a:r>
            <a:r>
              <a:rPr lang="ko-KR" altLang="en-US" dirty="0"/>
              <a:t>가지의 </a:t>
            </a:r>
            <a:r>
              <a:rPr lang="en-US" altLang="ko-KR" dirty="0"/>
              <a:t>rule</a:t>
            </a:r>
            <a:r>
              <a:rPr lang="ko-KR" altLang="en-US" dirty="0"/>
              <a:t>들이 있고 </a:t>
            </a:r>
            <a:r>
              <a:rPr lang="en-US" altLang="ko-KR" dirty="0"/>
              <a:t>item</a:t>
            </a:r>
            <a:r>
              <a:rPr lang="ko-KR" altLang="en-US" dirty="0"/>
              <a:t>의 </a:t>
            </a:r>
            <a:r>
              <a:rPr lang="en-US" altLang="ko-KR" dirty="0"/>
              <a:t>similarity</a:t>
            </a:r>
            <a:r>
              <a:rPr lang="ko-KR" altLang="en-US" dirty="0"/>
              <a:t>를 고려한 방법은 없음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기존에 수행된 연구는 다음과 같은 </a:t>
            </a:r>
            <a:r>
              <a:rPr lang="en-US" altLang="ko-KR" dirty="0"/>
              <a:t>paper</a:t>
            </a:r>
            <a:r>
              <a:rPr lang="ko-KR" altLang="en-US" dirty="0"/>
              <a:t>가 있는데</a:t>
            </a:r>
            <a:r>
              <a:rPr lang="en-US" altLang="ko-KR" dirty="0"/>
              <a:t> </a:t>
            </a:r>
          </a:p>
          <a:p>
            <a:r>
              <a:rPr lang="ko-KR" altLang="en-US" dirty="0"/>
              <a:t>저자가 그림과 같이 </a:t>
            </a:r>
            <a:r>
              <a:rPr lang="en-US" altLang="ko-KR" dirty="0"/>
              <a:t>simple</a:t>
            </a:r>
            <a:r>
              <a:rPr lang="ko-KR" altLang="en-US" dirty="0"/>
              <a:t>한 가정을 통해 연구를 수행함</a:t>
            </a:r>
            <a:endParaRPr lang="en-US" altLang="ko-KR" dirty="0"/>
          </a:p>
          <a:p>
            <a:r>
              <a:rPr lang="ko-KR" altLang="en-US" dirty="0"/>
              <a:t>데이터셋을 가지고 한 연구는 없음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따라서 데이터 셋을 통해 </a:t>
            </a:r>
            <a:r>
              <a:rPr lang="en-US" altLang="ko-KR" dirty="0"/>
              <a:t>item</a:t>
            </a:r>
            <a:r>
              <a:rPr lang="ko-KR" altLang="en-US" dirty="0"/>
              <a:t>의 </a:t>
            </a:r>
            <a:r>
              <a:rPr lang="en-US" altLang="ko-KR" dirty="0"/>
              <a:t>similarity</a:t>
            </a:r>
            <a:r>
              <a:rPr lang="ko-KR" altLang="en-US" dirty="0"/>
              <a:t>를 고려한 </a:t>
            </a:r>
            <a:r>
              <a:rPr lang="en-US" altLang="ko-KR" dirty="0"/>
              <a:t>Association</a:t>
            </a:r>
            <a:r>
              <a:rPr lang="ko-KR" altLang="en-US" dirty="0"/>
              <a:t>을 찾고 이를 바탕으로 </a:t>
            </a:r>
            <a:r>
              <a:rPr lang="en-US" altLang="ko-KR" dirty="0"/>
              <a:t>item</a:t>
            </a:r>
            <a:r>
              <a:rPr lang="ko-KR" altLang="en-US" dirty="0"/>
              <a:t>을 </a:t>
            </a:r>
            <a:r>
              <a:rPr lang="en-US" altLang="ko-KR" dirty="0"/>
              <a:t>pod</a:t>
            </a:r>
            <a:r>
              <a:rPr lang="ko-KR" altLang="en-US" dirty="0"/>
              <a:t>에 배정하고 저장하고자 함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3393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/>
              <a:t>PSA</a:t>
            </a:r>
            <a:r>
              <a:rPr lang="ko-KR" altLang="en-US" dirty="0"/>
              <a:t>는 </a:t>
            </a:r>
            <a:r>
              <a:rPr lang="en-US" altLang="ko-KR" dirty="0"/>
              <a:t>pick</a:t>
            </a:r>
            <a:r>
              <a:rPr lang="ko-KR" altLang="en-US" dirty="0"/>
              <a:t>과 </a:t>
            </a:r>
            <a:r>
              <a:rPr lang="en-US" altLang="ko-KR" dirty="0"/>
              <a:t>replenishment</a:t>
            </a:r>
            <a:r>
              <a:rPr lang="ko-KR" altLang="en-US" dirty="0"/>
              <a:t>에서 </a:t>
            </a:r>
            <a:r>
              <a:rPr lang="en-US" altLang="ko-KR" dirty="0"/>
              <a:t>order</a:t>
            </a:r>
            <a:r>
              <a:rPr lang="ko-KR" altLang="en-US" dirty="0"/>
              <a:t>를 수행하고 다시</a:t>
            </a:r>
            <a:r>
              <a:rPr lang="en-US" altLang="ko-KR" dirty="0"/>
              <a:t> Storage</a:t>
            </a:r>
            <a:r>
              <a:rPr lang="ko-KR" altLang="en-US" dirty="0"/>
              <a:t>의 어느 곳에 </a:t>
            </a:r>
            <a:r>
              <a:rPr lang="en-US" altLang="ko-KR" dirty="0"/>
              <a:t>pod</a:t>
            </a:r>
            <a:r>
              <a:rPr lang="ko-KR" altLang="en-US" dirty="0"/>
              <a:t>를</a:t>
            </a:r>
            <a:r>
              <a:rPr lang="en-US" altLang="ko-KR" dirty="0"/>
              <a:t> </a:t>
            </a:r>
            <a:r>
              <a:rPr lang="ko-KR" altLang="en-US" dirty="0"/>
              <a:t>놓을지 정하는 알고리즘이다</a:t>
            </a:r>
            <a:r>
              <a:rPr lang="en-US" altLang="ko-KR" dirty="0"/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데이터 셋을 통해 </a:t>
            </a:r>
            <a:r>
              <a:rPr lang="en-US" altLang="ko-KR" dirty="0"/>
              <a:t>item</a:t>
            </a:r>
            <a:r>
              <a:rPr lang="ko-KR" altLang="en-US" dirty="0"/>
              <a:t>의 </a:t>
            </a:r>
            <a:r>
              <a:rPr lang="en-US" altLang="ko-KR" dirty="0"/>
              <a:t>frequency</a:t>
            </a:r>
            <a:r>
              <a:rPr lang="ko-KR" altLang="en-US" dirty="0"/>
              <a:t>를 분석하여 </a:t>
            </a:r>
            <a:r>
              <a:rPr lang="en-US" altLang="ko-KR" dirty="0"/>
              <a:t>option 1, 2, 3 </a:t>
            </a:r>
            <a:r>
              <a:rPr lang="ko-KR" altLang="en-US" dirty="0"/>
              <a:t>중 어느 위치에 놓으면 효율적일지 정하는 과정이다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526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우리의 </a:t>
            </a:r>
            <a:r>
              <a:rPr lang="en-US" altLang="ko-KR" dirty="0"/>
              <a:t>project</a:t>
            </a:r>
            <a:r>
              <a:rPr lang="ko-KR" altLang="en-US" dirty="0"/>
              <a:t>의 전체적인 </a:t>
            </a:r>
            <a:r>
              <a:rPr lang="en-US" altLang="ko-KR" dirty="0"/>
              <a:t>process</a:t>
            </a:r>
            <a:r>
              <a:rPr lang="ko-KR" altLang="en-US" dirty="0"/>
              <a:t>는 다음과 같음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Kaggle</a:t>
            </a:r>
            <a:r>
              <a:rPr lang="ko-KR" altLang="en-US" dirty="0"/>
              <a:t>에서 얻은 데이터셋을 통해 </a:t>
            </a:r>
            <a:r>
              <a:rPr lang="en-US" altLang="ko-KR" dirty="0"/>
              <a:t>Association</a:t>
            </a:r>
            <a:r>
              <a:rPr lang="ko-KR" altLang="en-US" dirty="0"/>
              <a:t> 분석을 통해 얻은 결과를 </a:t>
            </a:r>
            <a:r>
              <a:rPr lang="en-US" altLang="ko-KR" dirty="0"/>
              <a:t>RPS </a:t>
            </a:r>
            <a:r>
              <a:rPr lang="ko-KR" altLang="en-US" dirty="0"/>
              <a:t>알고리즘에 반영하고자 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또한 데이터에서 </a:t>
            </a:r>
            <a:r>
              <a:rPr lang="en-US" altLang="ko-KR" dirty="0"/>
              <a:t>item</a:t>
            </a:r>
            <a:r>
              <a:rPr lang="ko-KR" altLang="en-US" dirty="0"/>
              <a:t>의 </a:t>
            </a:r>
            <a:r>
              <a:rPr lang="en-US" altLang="ko-KR" dirty="0"/>
              <a:t>frequency</a:t>
            </a:r>
            <a:r>
              <a:rPr lang="ko-KR" altLang="en-US" dirty="0"/>
              <a:t>를 바탕으로 </a:t>
            </a:r>
            <a:r>
              <a:rPr lang="en-US" altLang="ko-KR" dirty="0"/>
              <a:t>PSA </a:t>
            </a:r>
            <a:r>
              <a:rPr lang="ko-KR" altLang="en-US" dirty="0"/>
              <a:t>알고리즘을 수정하여</a:t>
            </a:r>
            <a:endParaRPr lang="en-US" altLang="ko-KR" dirty="0"/>
          </a:p>
          <a:p>
            <a:endParaRPr lang="en-US" altLang="ko-KR" dirty="0"/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각각의 경우에 대해 </a:t>
            </a:r>
            <a:r>
              <a:rPr lang="en-US" altLang="ko-KR" dirty="0"/>
              <a:t>Simulation</a:t>
            </a:r>
            <a:r>
              <a:rPr lang="ko-KR" altLang="en-US" dirty="0"/>
              <a:t>을 </a:t>
            </a:r>
            <a:r>
              <a:rPr lang="ko-KR" altLang="en-US" b="0" dirty="0"/>
              <a:t>하여 </a:t>
            </a:r>
            <a:r>
              <a:rPr lang="en-US" altLang="ko-KR" b="0" dirty="0"/>
              <a:t>total </a:t>
            </a:r>
            <a:r>
              <a:rPr lang="en-US" altLang="ko-KR" b="0" dirty="0">
                <a:solidFill>
                  <a:srgbClr val="FF0000"/>
                </a:solidFill>
              </a:rPr>
              <a:t>time</a:t>
            </a:r>
            <a:r>
              <a:rPr lang="en-US" altLang="ko-KR" b="0" dirty="0"/>
              <a:t> &amp;  total </a:t>
            </a:r>
            <a:r>
              <a:rPr lang="en-US" altLang="ko-KR" b="0" dirty="0">
                <a:solidFill>
                  <a:srgbClr val="FF0000"/>
                </a:solidFill>
              </a:rPr>
              <a:t>throughput</a:t>
            </a:r>
            <a:r>
              <a:rPr lang="ko-KR" altLang="en-US" b="0" dirty="0">
                <a:solidFill>
                  <a:srgbClr val="FF0000"/>
                </a:solidFill>
              </a:rPr>
              <a:t>을 비교하고자 함</a:t>
            </a:r>
            <a:endParaRPr lang="en-US" altLang="ko-KR" b="0" dirty="0">
              <a:solidFill>
                <a:srgbClr val="FF0000"/>
              </a:solidFill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25139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2398" y="2018413"/>
            <a:ext cx="5429250" cy="590962"/>
          </a:xfrm>
        </p:spPr>
        <p:txBody>
          <a:bodyPr anchor="b">
            <a:normAutofit/>
          </a:bodyPr>
          <a:lstStyle>
            <a:lvl1pPr algn="ctr">
              <a:defRPr sz="28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74" y="2895518"/>
            <a:ext cx="6858000" cy="104471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42063" y="6590932"/>
            <a:ext cx="2057400" cy="365125"/>
          </a:xfrm>
        </p:spPr>
        <p:txBody>
          <a:bodyPr/>
          <a:lstStyle/>
          <a:p>
            <a:fld id="{A7E60D0F-AD51-4083-94B3-5363C3B422DB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6664" y="6207284"/>
            <a:ext cx="30861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48323" y="6589359"/>
            <a:ext cx="2057400" cy="365125"/>
          </a:xfrm>
        </p:spPr>
        <p:txBody>
          <a:bodyPr/>
          <a:lstStyle>
            <a:lvl1pPr algn="ctr">
              <a:defRPr>
                <a:solidFill>
                  <a:srgbClr val="0023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A1806F79-321D-440B-81D1-3409D93E33A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Google Shape;11;p2">
            <a:extLst>
              <a:ext uri="{FF2B5EF4-FFF2-40B4-BE49-F238E27FC236}">
                <a16:creationId xmlns:a16="http://schemas.microsoft.com/office/drawing/2014/main" id="{61B45930-36EB-4F7D-A6F6-A48AA1E25043}"/>
              </a:ext>
            </a:extLst>
          </p:cNvPr>
          <p:cNvSpPr txBox="1"/>
          <p:nvPr userDrawn="1"/>
        </p:nvSpPr>
        <p:spPr>
          <a:xfrm>
            <a:off x="-43643" y="6595300"/>
            <a:ext cx="3229495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1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Machine Learning and Control System Lab.</a:t>
            </a:r>
            <a:endParaRPr sz="1050" b="1" i="1" u="none" strike="noStrike" cap="non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;p2">
            <a:extLst>
              <a:ext uri="{FF2B5EF4-FFF2-40B4-BE49-F238E27FC236}">
                <a16:creationId xmlns:a16="http://schemas.microsoft.com/office/drawing/2014/main" id="{7E81E3A1-F8B5-4D8C-BABA-0B339E930B6E}"/>
              </a:ext>
            </a:extLst>
          </p:cNvPr>
          <p:cNvSpPr/>
          <p:nvPr userDrawn="1"/>
        </p:nvSpPr>
        <p:spPr>
          <a:xfrm>
            <a:off x="136664" y="771430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" name="Google Shape;14;p2">
            <a:extLst>
              <a:ext uri="{FF2B5EF4-FFF2-40B4-BE49-F238E27FC236}">
                <a16:creationId xmlns:a16="http://schemas.microsoft.com/office/drawing/2014/main" id="{4192BB97-E729-447C-9CAB-5D3C5192922D}"/>
              </a:ext>
            </a:extLst>
          </p:cNvPr>
          <p:cNvSpPr/>
          <p:nvPr userDrawn="1"/>
        </p:nvSpPr>
        <p:spPr>
          <a:xfrm>
            <a:off x="136664" y="771430"/>
            <a:ext cx="1268730" cy="113045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116A1066-98E0-44FA-ABD7-342D4E57874F}"/>
              </a:ext>
            </a:extLst>
          </p:cNvPr>
          <p:cNvSpPr/>
          <p:nvPr userDrawn="1"/>
        </p:nvSpPr>
        <p:spPr>
          <a:xfrm>
            <a:off x="136664" y="6523821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6;p2">
            <a:extLst>
              <a:ext uri="{FF2B5EF4-FFF2-40B4-BE49-F238E27FC236}">
                <a16:creationId xmlns:a16="http://schemas.microsoft.com/office/drawing/2014/main" id="{2A224E34-A85E-479B-8B6B-E8351C06638C}"/>
              </a:ext>
            </a:extLst>
          </p:cNvPr>
          <p:cNvSpPr/>
          <p:nvPr userDrawn="1"/>
        </p:nvSpPr>
        <p:spPr>
          <a:xfrm>
            <a:off x="6302502" y="6523820"/>
            <a:ext cx="2700182" cy="113046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Line 4">
            <a:extLst>
              <a:ext uri="{FF2B5EF4-FFF2-40B4-BE49-F238E27FC236}">
                <a16:creationId xmlns:a16="http://schemas.microsoft.com/office/drawing/2014/main" id="{59342C5D-F2CB-4CAA-B813-BD3CF5FE07EE}"/>
              </a:ext>
            </a:extLst>
          </p:cNvPr>
          <p:cNvSpPr/>
          <p:nvPr userDrawn="1"/>
        </p:nvSpPr>
        <p:spPr>
          <a:xfrm>
            <a:off x="1347496" y="2718035"/>
            <a:ext cx="6459055" cy="0"/>
          </a:xfrm>
          <a:prstGeom prst="line">
            <a:avLst/>
          </a:prstGeom>
          <a:ln w="19080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" name="Line 5">
            <a:extLst>
              <a:ext uri="{FF2B5EF4-FFF2-40B4-BE49-F238E27FC236}">
                <a16:creationId xmlns:a16="http://schemas.microsoft.com/office/drawing/2014/main" id="{EE2582D7-E98F-49FB-8870-B9D449BC66D6}"/>
              </a:ext>
            </a:extLst>
          </p:cNvPr>
          <p:cNvSpPr/>
          <p:nvPr userDrawn="1"/>
        </p:nvSpPr>
        <p:spPr>
          <a:xfrm>
            <a:off x="1337448" y="1905563"/>
            <a:ext cx="6469103" cy="0"/>
          </a:xfrm>
          <a:prstGeom prst="line">
            <a:avLst/>
          </a:prstGeom>
          <a:ln w="19080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DE2B20AF-976A-49B2-A416-91498D8B78DF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2953075" y="3836374"/>
            <a:ext cx="3237840" cy="1063800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</a:effectLst>
        </p:spPr>
      </p:pic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20C2A6AB-4778-4053-AF5E-8F10DC2E2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0674" y="5360154"/>
            <a:ext cx="6858000" cy="41586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9063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3EFE6-2546-40C4-ADE5-8273D9D089B1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274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DA6CE-142C-475B-9F6C-CF331CCB75BC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85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8BD5-8FB7-44FB-9F67-17B93E9BC86A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70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5136-4D42-4B23-B7A9-F205293FB188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311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F7A4-E999-47F6-BF8F-89851F39984D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629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CA7EC-9C5E-4965-AA26-F9C843E0120B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93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5FFE3-CCCF-44A3-8AB5-7E29BF5D45BF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4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086600" y="6567192"/>
            <a:ext cx="2057400" cy="365125"/>
          </a:xfrm>
        </p:spPr>
        <p:txBody>
          <a:bodyPr/>
          <a:lstStyle/>
          <a:p>
            <a:pPr algn="r"/>
            <a:fld id="{5E6E78F3-B9B3-41C4-9CC7-01C5D5308963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36664" y="6311471"/>
            <a:ext cx="3086100" cy="212349"/>
          </a:xfrm>
        </p:spPr>
        <p:txBody>
          <a:bodyPr/>
          <a:lstStyle>
            <a:lvl1pPr algn="l">
              <a:defRPr sz="11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540974" y="6565455"/>
            <a:ext cx="2057400" cy="365125"/>
          </a:xfrm>
        </p:spPr>
        <p:txBody>
          <a:bodyPr/>
          <a:lstStyle>
            <a:lvl1pPr algn="ctr">
              <a:defRPr>
                <a:solidFill>
                  <a:srgbClr val="002366"/>
                </a:solidFill>
              </a:defRPr>
            </a:lvl1pPr>
          </a:lstStyle>
          <a:p>
            <a:fld id="{A1806F79-321D-440B-81D1-3409D93E33A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Google Shape;11;p2">
            <a:extLst>
              <a:ext uri="{FF2B5EF4-FFF2-40B4-BE49-F238E27FC236}">
                <a16:creationId xmlns:a16="http://schemas.microsoft.com/office/drawing/2014/main" id="{6FC8D03F-13BE-4D5D-8D1A-E89552F79992}"/>
              </a:ext>
            </a:extLst>
          </p:cNvPr>
          <p:cNvSpPr txBox="1"/>
          <p:nvPr userDrawn="1"/>
        </p:nvSpPr>
        <p:spPr>
          <a:xfrm>
            <a:off x="-43643" y="6595300"/>
            <a:ext cx="3229495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1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Machine Learning and Control System Lab.</a:t>
            </a:r>
            <a:endParaRPr sz="1050" b="1" i="1" u="none" strike="noStrike" cap="non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3;p2">
            <a:extLst>
              <a:ext uri="{FF2B5EF4-FFF2-40B4-BE49-F238E27FC236}">
                <a16:creationId xmlns:a16="http://schemas.microsoft.com/office/drawing/2014/main" id="{8F0309B9-54DC-4C03-B7C2-D00951015245}"/>
              </a:ext>
            </a:extLst>
          </p:cNvPr>
          <p:cNvSpPr/>
          <p:nvPr userDrawn="1"/>
        </p:nvSpPr>
        <p:spPr>
          <a:xfrm>
            <a:off x="136664" y="771430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4;p2">
            <a:extLst>
              <a:ext uri="{FF2B5EF4-FFF2-40B4-BE49-F238E27FC236}">
                <a16:creationId xmlns:a16="http://schemas.microsoft.com/office/drawing/2014/main" id="{BBA63A3D-3BA0-4605-84E5-B1A67DEF061A}"/>
              </a:ext>
            </a:extLst>
          </p:cNvPr>
          <p:cNvSpPr/>
          <p:nvPr userDrawn="1"/>
        </p:nvSpPr>
        <p:spPr>
          <a:xfrm>
            <a:off x="136664" y="771430"/>
            <a:ext cx="1268730" cy="113045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15;p2">
            <a:extLst>
              <a:ext uri="{FF2B5EF4-FFF2-40B4-BE49-F238E27FC236}">
                <a16:creationId xmlns:a16="http://schemas.microsoft.com/office/drawing/2014/main" id="{88FD42F9-D8A4-4B98-8F11-EBE6A9C807CC}"/>
              </a:ext>
            </a:extLst>
          </p:cNvPr>
          <p:cNvSpPr/>
          <p:nvPr userDrawn="1"/>
        </p:nvSpPr>
        <p:spPr>
          <a:xfrm>
            <a:off x="136664" y="6523821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" name="Google Shape;16;p2">
            <a:extLst>
              <a:ext uri="{FF2B5EF4-FFF2-40B4-BE49-F238E27FC236}">
                <a16:creationId xmlns:a16="http://schemas.microsoft.com/office/drawing/2014/main" id="{24151BB4-C2EE-427F-AA76-FE3A32E4C9CA}"/>
              </a:ext>
            </a:extLst>
          </p:cNvPr>
          <p:cNvSpPr/>
          <p:nvPr userDrawn="1"/>
        </p:nvSpPr>
        <p:spPr>
          <a:xfrm>
            <a:off x="6302502" y="6523820"/>
            <a:ext cx="2700182" cy="113046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2BEEFABF-3226-4CCE-80FF-49CF46D89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64" y="132652"/>
            <a:ext cx="7886700" cy="665018"/>
          </a:xfrm>
        </p:spPr>
        <p:txBody>
          <a:bodyPr>
            <a:normAutofit/>
          </a:bodyPr>
          <a:lstStyle>
            <a:lvl1pPr>
              <a:defRPr sz="28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9C3C9132-5B1E-48DC-916B-2EDD68EA61B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7963" y="955954"/>
            <a:ext cx="8794721" cy="3182937"/>
          </a:xfrm>
        </p:spPr>
        <p:txBody>
          <a:bodyPr>
            <a:normAutofit/>
          </a:bodyPr>
          <a:lstStyle>
            <a:lvl1pPr marL="228600" indent="-228600">
              <a:buFont typeface="Wingdings" panose="05000000000000000000" pitchFamily="2" charset="2"/>
              <a:buChar char="v"/>
              <a:defRPr sz="18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 marL="685800" indent="-228600">
              <a:buFont typeface="Wingdings" panose="05000000000000000000" pitchFamily="2" charset="2"/>
              <a:buChar char="ü"/>
              <a:defRPr sz="16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1143000" indent="-228600">
              <a:buFont typeface="Calibri" panose="020F0502020204030204" pitchFamily="34" charset="0"/>
              <a:buChar char="‒"/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 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810480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FBAC-A272-4DE3-9193-C9FEDCFDA02C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34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86484-5B91-49B9-9E54-3A55D976DF87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120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94620-207E-446B-B609-54E4FB2B478F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635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C07551-E58C-49B1-9FEE-C254F4631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2398" y="2079373"/>
            <a:ext cx="5429250" cy="590962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ko-KR" sz="1800"/>
              <a:t>2021 MLP Progress</a:t>
            </a:r>
            <a:br>
              <a:rPr lang="en-US" altLang="ko-KR"/>
            </a:br>
            <a:r>
              <a:rPr lang="en-US" altLang="ko-KR" b="1"/>
              <a:t>Robotic Mobile Fulfillment System 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D0D42D-C036-4DD2-8230-C91BF0E11F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Yonsei University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Machine Learning Project Team 09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2021.04.00</a:t>
            </a:r>
            <a:endParaRPr lang="ko-KR" altLang="en-US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9479FC3A-E2EB-4D27-8989-EABDB908EE42}"/>
              </a:ext>
            </a:extLst>
          </p:cNvPr>
          <p:cNvSpPr txBox="1">
            <a:spLocks/>
          </p:cNvSpPr>
          <p:nvPr/>
        </p:nvSpPr>
        <p:spPr>
          <a:xfrm>
            <a:off x="1148023" y="5059681"/>
            <a:ext cx="6858000" cy="13574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1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2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3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4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01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Project Introduction – RMFS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4"/>
            <a:ext cx="8794721" cy="5338166"/>
          </a:xfrm>
        </p:spPr>
        <p:txBody>
          <a:bodyPr>
            <a:normAutofit/>
          </a:bodyPr>
          <a:lstStyle/>
          <a:p>
            <a:r>
              <a:rPr lang="en-US" altLang="ko-KR" dirty="0"/>
              <a:t>Robotic Mobile Fulfillment System (</a:t>
            </a:r>
            <a:r>
              <a:rPr lang="en-US" altLang="ko-KR" b="1" dirty="0"/>
              <a:t>RMFS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Mobile robot in logistics industry (</a:t>
            </a:r>
            <a:r>
              <a:rPr lang="en-US" altLang="ko-KR" dirty="0" err="1"/>
              <a:t>Untact</a:t>
            </a:r>
            <a:r>
              <a:rPr lang="en-US" altLang="ko-KR" dirty="0"/>
              <a:t> technology) </a:t>
            </a:r>
          </a:p>
          <a:p>
            <a:pPr lvl="1"/>
            <a:r>
              <a:rPr lang="en-US" altLang="ko-KR" dirty="0"/>
              <a:t>Deliver products from replenishment to pick up station</a:t>
            </a:r>
          </a:p>
          <a:p>
            <a:pPr lvl="1">
              <a:lnSpc>
                <a:spcPct val="110000"/>
              </a:lnSpc>
            </a:pPr>
            <a:endParaRPr lang="en-US" altLang="ko-KR" dirty="0"/>
          </a:p>
          <a:p>
            <a:pPr lvl="1">
              <a:lnSpc>
                <a:spcPct val="110000"/>
              </a:lnSpc>
            </a:pPr>
            <a:r>
              <a:rPr lang="en-US" altLang="ko-KR" dirty="0"/>
              <a:t>Project Goal: Increase efficiency of the warehouse(RMFS) by analyzing the following:</a:t>
            </a:r>
          </a:p>
          <a:p>
            <a:pPr lvl="2">
              <a:lnSpc>
                <a:spcPct val="110000"/>
              </a:lnSpc>
            </a:pPr>
            <a:r>
              <a:rPr lang="en-US" altLang="ko-KR" dirty="0"/>
              <a:t>RPS</a:t>
            </a:r>
            <a:r>
              <a:rPr lang="en-US" altLang="ko-KR" baseline="30000" dirty="0"/>
              <a:t>1</a:t>
            </a:r>
            <a:r>
              <a:rPr lang="en-US" altLang="ko-KR" dirty="0"/>
              <a:t>: Efficiency of different </a:t>
            </a:r>
            <a:r>
              <a:rPr lang="en-US" altLang="ko-KR" b="1" dirty="0"/>
              <a:t>product deployment</a:t>
            </a:r>
            <a:r>
              <a:rPr lang="en-US" altLang="ko-KR" dirty="0"/>
              <a:t> by association analysis</a:t>
            </a:r>
          </a:p>
          <a:p>
            <a:pPr lvl="2">
              <a:lnSpc>
                <a:spcPct val="110000"/>
              </a:lnSpc>
            </a:pPr>
            <a:r>
              <a:rPr lang="en-US" altLang="ko-KR" dirty="0"/>
              <a:t>PSA</a:t>
            </a:r>
            <a:r>
              <a:rPr lang="en-US" altLang="ko-KR" baseline="30000" dirty="0"/>
              <a:t>2</a:t>
            </a:r>
            <a:r>
              <a:rPr lang="en-US" altLang="ko-KR" dirty="0"/>
              <a:t>: Efficiency of </a:t>
            </a:r>
            <a:r>
              <a:rPr lang="en-US" altLang="ko-KR" b="1" dirty="0"/>
              <a:t>multi-robot path planning</a:t>
            </a:r>
            <a:r>
              <a:rPr lang="en-US" altLang="ko-KR" dirty="0"/>
              <a:t> considering pick order, pod’s constitution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en-US" altLang="ko-KR" b="1" dirty="0"/>
              <a:t>⇒ Minimize total </a:t>
            </a:r>
            <a:r>
              <a:rPr lang="en-US" altLang="ko-KR" b="1" dirty="0">
                <a:solidFill>
                  <a:srgbClr val="FF0000"/>
                </a:solidFill>
              </a:rPr>
              <a:t>time</a:t>
            </a:r>
            <a:r>
              <a:rPr lang="en-US" altLang="ko-KR" b="1" dirty="0"/>
              <a:t> &amp; Maximize total </a:t>
            </a:r>
            <a:r>
              <a:rPr lang="en-US" altLang="ko-KR" b="1" dirty="0">
                <a:solidFill>
                  <a:srgbClr val="FF0000"/>
                </a:solidFill>
              </a:rPr>
              <a:t>throughput</a:t>
            </a:r>
          </a:p>
          <a:p>
            <a:pPr marL="914400" lvl="2" indent="0">
              <a:lnSpc>
                <a:spcPct val="110000"/>
              </a:lnSpc>
              <a:buNone/>
            </a:pPr>
            <a:endParaRPr lang="en-US" altLang="ko-KR" b="1" dirty="0">
              <a:solidFill>
                <a:srgbClr val="FF0000"/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altLang="ko-KR" dirty="0"/>
              <a:t>Using a recently developed RMFS simulator (</a:t>
            </a:r>
            <a:r>
              <a:rPr lang="en-US" altLang="ko-KR" dirty="0" err="1"/>
              <a:t>RAWSim</a:t>
            </a:r>
            <a:r>
              <a:rPr lang="en-US" altLang="ko-KR" dirty="0"/>
              <a:t>-O)</a:t>
            </a:r>
          </a:p>
          <a:p>
            <a:endParaRPr lang="ko-KR" altLang="en-US" dirty="0"/>
          </a:p>
        </p:txBody>
      </p:sp>
      <p:pic>
        <p:nvPicPr>
          <p:cNvPr id="5" name="Project_proposal_HWLee">
            <a:hlinkClick r:id="" action="ppaction://media"/>
            <a:extLst>
              <a:ext uri="{FF2B5EF4-FFF2-40B4-BE49-F238E27FC236}">
                <a16:creationId xmlns:a16="http://schemas.microsoft.com/office/drawing/2014/main" id="{65CCCAB6-E6A5-4C27-9C99-5BEF469559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92685" y="4113175"/>
            <a:ext cx="4158630" cy="2339229"/>
          </a:xfrm>
          <a:prstGeom prst="rect">
            <a:avLst/>
          </a:prstGeom>
        </p:spPr>
      </p:pic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3C02E0-4A31-4635-A9A8-BFA937886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6664" y="6124370"/>
            <a:ext cx="3086100" cy="339499"/>
          </a:xfrm>
        </p:spPr>
        <p:txBody>
          <a:bodyPr/>
          <a:lstStyle/>
          <a:p>
            <a:r>
              <a:rPr lang="en-US" altLang="ko-KR"/>
              <a:t>1 Replenishment Pod Selection</a:t>
            </a:r>
          </a:p>
          <a:p>
            <a:r>
              <a:rPr lang="en-US" altLang="ko-KR"/>
              <a:t>2 Pod Storage Assignment</a:t>
            </a:r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7742723B-1747-4DAD-802D-C6CF28640432}"/>
              </a:ext>
            </a:extLst>
          </p:cNvPr>
          <p:cNvGrpSpPr/>
          <p:nvPr/>
        </p:nvGrpSpPr>
        <p:grpSpPr>
          <a:xfrm>
            <a:off x="7152733" y="3317353"/>
            <a:ext cx="1622636" cy="2378646"/>
            <a:chOff x="7152733" y="3317353"/>
            <a:chExt cx="1622636" cy="2378646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A89517D7-3E46-48B4-8956-953D455AE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152733" y="3317353"/>
              <a:ext cx="1622636" cy="210806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618F28F-91A2-4B68-8996-F4740737D758}"/>
                </a:ext>
              </a:extLst>
            </p:cNvPr>
            <p:cNvSpPr txBox="1"/>
            <p:nvPr/>
          </p:nvSpPr>
          <p:spPr>
            <a:xfrm>
              <a:off x="7152733" y="5434389"/>
              <a:ext cx="1622636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100" dirty="0"/>
                <a:t>Robot carrying a Pod</a:t>
              </a:r>
              <a:endParaRPr lang="ko-KR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0785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RPS</a:t>
            </a:r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1B5099B8-210F-4FE5-9F9D-4496FBEB1216}"/>
              </a:ext>
            </a:extLst>
          </p:cNvPr>
          <p:cNvGrpSpPr/>
          <p:nvPr/>
        </p:nvGrpSpPr>
        <p:grpSpPr>
          <a:xfrm>
            <a:off x="7713329" y="5501047"/>
            <a:ext cx="1091712" cy="873652"/>
            <a:chOff x="7713329" y="5501047"/>
            <a:chExt cx="1091712" cy="87365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BCD9FCC-AA61-41CC-B311-F80ADBF2DD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002" t="85588" r="32357" b="2800"/>
            <a:stretch/>
          </p:blipFill>
          <p:spPr>
            <a:xfrm>
              <a:off x="7713329" y="5501047"/>
              <a:ext cx="694640" cy="434998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154BB8BE-AF20-4F3E-AA0B-A704C2C706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1156" t="85588" r="10548" b="2406"/>
            <a:stretch/>
          </p:blipFill>
          <p:spPr>
            <a:xfrm>
              <a:off x="7713329" y="5924943"/>
              <a:ext cx="1091712" cy="449756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349C0768-02DD-44CA-ADAB-65E408B46B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6118" t="69910" r="495" b="16294"/>
            <a:stretch/>
          </p:blipFill>
          <p:spPr>
            <a:xfrm>
              <a:off x="8374380" y="5501047"/>
              <a:ext cx="430661" cy="423896"/>
            </a:xfrm>
            <a:prstGeom prst="rect">
              <a:avLst/>
            </a:prstGeom>
          </p:spPr>
        </p:pic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4729767D-28BC-463B-A8E2-F7C866519E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294"/>
          <a:stretch/>
        </p:blipFill>
        <p:spPr>
          <a:xfrm>
            <a:off x="1588426" y="3231018"/>
            <a:ext cx="5967148" cy="313579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8F6B71CA-5C57-4ECD-8DD8-3753E765041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38" b="4672"/>
          <a:stretch/>
        </p:blipFill>
        <p:spPr>
          <a:xfrm>
            <a:off x="1413131" y="929805"/>
            <a:ext cx="4731391" cy="18786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841FEE9-609C-4DF2-B8E9-5264B19B9A8E}"/>
              </a:ext>
            </a:extLst>
          </p:cNvPr>
          <p:cNvSpPr txBox="1"/>
          <p:nvPr/>
        </p:nvSpPr>
        <p:spPr>
          <a:xfrm>
            <a:off x="6272119" y="1176418"/>
            <a:ext cx="29249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ROA : Replenishment Order Assignment</a:t>
            </a:r>
          </a:p>
          <a:p>
            <a:r>
              <a:rPr lang="en-US" altLang="ko-KR" sz="1200" dirty="0"/>
              <a:t>RPS : Replenishment Pod Selection </a:t>
            </a:r>
          </a:p>
          <a:p>
            <a:r>
              <a:rPr lang="en-US" altLang="ko-KR" sz="1200" dirty="0"/>
              <a:t>POA : Pick Order Assignment</a:t>
            </a:r>
          </a:p>
          <a:p>
            <a:r>
              <a:rPr lang="en-US" altLang="ko-KR" sz="1200" dirty="0"/>
              <a:t>PPS : Pick Pod Selection</a:t>
            </a:r>
          </a:p>
          <a:p>
            <a:r>
              <a:rPr lang="en-US" altLang="ko-KR" sz="1200" dirty="0"/>
              <a:t>PSA : Pod Storage Selection</a:t>
            </a:r>
          </a:p>
          <a:p>
            <a:r>
              <a:rPr lang="en-US" altLang="ko-KR" sz="1200" dirty="0"/>
              <a:t>TA : Task Allocation</a:t>
            </a:r>
          </a:p>
          <a:p>
            <a:r>
              <a:rPr lang="en-US" altLang="ko-KR" sz="1200" dirty="0"/>
              <a:t>PP : Path Planning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931649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RPS</a:t>
            </a: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32AB653-9F2E-4A3A-875D-BB207E39090F}"/>
              </a:ext>
            </a:extLst>
          </p:cNvPr>
          <p:cNvGrpSpPr/>
          <p:nvPr/>
        </p:nvGrpSpPr>
        <p:grpSpPr>
          <a:xfrm>
            <a:off x="1540728" y="929805"/>
            <a:ext cx="4731391" cy="1878677"/>
            <a:chOff x="2289431" y="929805"/>
            <a:chExt cx="4731391" cy="1878677"/>
          </a:xfrm>
        </p:grpSpPr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64C6FCBB-4959-454A-8EAD-E9231E5853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38" b="4672"/>
            <a:stretch/>
          </p:blipFill>
          <p:spPr>
            <a:xfrm>
              <a:off x="2289431" y="929805"/>
              <a:ext cx="4731391" cy="1878677"/>
            </a:xfrm>
            <a:prstGeom prst="rect">
              <a:avLst/>
            </a:prstGeom>
          </p:spPr>
        </p:pic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A2243D21-201A-41B8-91B5-E6CB2D730614}"/>
                </a:ext>
              </a:extLst>
            </p:cNvPr>
            <p:cNvSpPr/>
            <p:nvPr/>
          </p:nvSpPr>
          <p:spPr>
            <a:xfrm>
              <a:off x="3363670" y="1425428"/>
              <a:ext cx="512379" cy="33107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208C8BB4-81A4-4A0F-8004-212C2886B1E8}"/>
              </a:ext>
            </a:extLst>
          </p:cNvPr>
          <p:cNvGrpSpPr/>
          <p:nvPr/>
        </p:nvGrpSpPr>
        <p:grpSpPr>
          <a:xfrm>
            <a:off x="-87291" y="2352215"/>
            <a:ext cx="8892332" cy="4022484"/>
            <a:chOff x="-87291" y="2352215"/>
            <a:chExt cx="8892332" cy="4022484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E8161DD-06C4-4E20-9AA8-95B19D5606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6294"/>
            <a:stretch/>
          </p:blipFill>
          <p:spPr>
            <a:xfrm>
              <a:off x="1588426" y="3231018"/>
              <a:ext cx="5967148" cy="3135798"/>
            </a:xfrm>
            <a:prstGeom prst="rect">
              <a:avLst/>
            </a:prstGeom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95C8CA8-9B78-49C1-AAF6-93814A582D9A}"/>
                </a:ext>
              </a:extLst>
            </p:cNvPr>
            <p:cNvSpPr/>
            <p:nvPr/>
          </p:nvSpPr>
          <p:spPr>
            <a:xfrm>
              <a:off x="1557389" y="3706884"/>
              <a:ext cx="307005" cy="307005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389D8931-F5C7-4E1C-87B1-9BC5C9E192E1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 flipV="1">
              <a:off x="1864394" y="3516284"/>
              <a:ext cx="1369257" cy="344103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왼쪽 중괄호 13">
              <a:extLst>
                <a:ext uri="{FF2B5EF4-FFF2-40B4-BE49-F238E27FC236}">
                  <a16:creationId xmlns:a16="http://schemas.microsoft.com/office/drawing/2014/main" id="{5E972417-5943-4506-9F7C-5598BAEDAF9A}"/>
                </a:ext>
              </a:extLst>
            </p:cNvPr>
            <p:cNvSpPr/>
            <p:nvPr/>
          </p:nvSpPr>
          <p:spPr>
            <a:xfrm>
              <a:off x="1389465" y="3858776"/>
              <a:ext cx="176362" cy="1245240"/>
            </a:xfrm>
            <a:prstGeom prst="leftBrace">
              <a:avLst>
                <a:gd name="adj1" fmla="val 92109"/>
                <a:gd name="adj2" fmla="val 72697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979CE31-FFEE-4A5D-9680-34AF65661D8E}"/>
                </a:ext>
              </a:extLst>
            </p:cNvPr>
            <p:cNvSpPr txBox="1"/>
            <p:nvPr/>
          </p:nvSpPr>
          <p:spPr>
            <a:xfrm>
              <a:off x="-87291" y="4584568"/>
              <a:ext cx="14767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/>
                <a:t>Classification</a:t>
              </a:r>
              <a:endParaRPr lang="ko-KR" altLang="en-US"/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52B28568-5C19-4A7F-B99B-E630C602E63B}"/>
                </a:ext>
              </a:extLst>
            </p:cNvPr>
            <p:cNvGrpSpPr/>
            <p:nvPr/>
          </p:nvGrpSpPr>
          <p:grpSpPr>
            <a:xfrm>
              <a:off x="7713329" y="5501047"/>
              <a:ext cx="1091712" cy="873652"/>
              <a:chOff x="7713329" y="5501047"/>
              <a:chExt cx="1091712" cy="873652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719125A-46A1-4CF9-8081-87C105705F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6002" t="85588" r="32357" b="2800"/>
              <a:stretch/>
            </p:blipFill>
            <p:spPr>
              <a:xfrm>
                <a:off x="7713329" y="5501047"/>
                <a:ext cx="694640" cy="434998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2ACE35F9-81CC-41C8-8613-23EC3CB5C1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71156" t="85588" r="10548" b="2406"/>
              <a:stretch/>
            </p:blipFill>
            <p:spPr>
              <a:xfrm>
                <a:off x="7713329" y="5924943"/>
                <a:ext cx="1091712" cy="449756"/>
              </a:xfrm>
              <a:prstGeom prst="rect">
                <a:avLst/>
              </a:prstGeom>
            </p:spPr>
          </p:pic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E918321D-6191-4D50-9FA7-3A2D46E1DD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6118" t="69910" r="495" b="16294"/>
              <a:stretch/>
            </p:blipFill>
            <p:spPr>
              <a:xfrm>
                <a:off x="8374380" y="5501047"/>
                <a:ext cx="430661" cy="423896"/>
              </a:xfrm>
              <a:prstGeom prst="rect">
                <a:avLst/>
              </a:prstGeom>
            </p:spPr>
          </p:pic>
        </p:grp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99FD5FDC-7C7B-4D2D-BD07-DDE77B44B8C2}"/>
                </a:ext>
              </a:extLst>
            </p:cNvPr>
            <p:cNvCxnSpPr>
              <a:cxnSpLocks/>
            </p:cNvCxnSpPr>
            <p:nvPr/>
          </p:nvCxnSpPr>
          <p:spPr>
            <a:xfrm>
              <a:off x="1886993" y="3858776"/>
              <a:ext cx="2394062" cy="413966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188A1172-4870-4676-9D26-7131631DC9F1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>
              <a:off x="1864394" y="3860387"/>
              <a:ext cx="2998553" cy="2216217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38FC65A-AA9C-423A-BE7A-400C63B4484D}"/>
                </a:ext>
              </a:extLst>
            </p:cNvPr>
            <p:cNvSpPr txBox="1"/>
            <p:nvPr/>
          </p:nvSpPr>
          <p:spPr>
            <a:xfrm>
              <a:off x="2291725" y="4094089"/>
              <a:ext cx="1856871" cy="36933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Item Deployment</a:t>
              </a:r>
              <a:endParaRPr lang="ko-KR" altLang="en-US" dirty="0"/>
            </a:p>
          </p:txBody>
        </p: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9BA9ADA7-B5D2-4464-803B-4DA54D692D5F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>
              <a:off x="651087" y="4013889"/>
              <a:ext cx="0" cy="570679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8D91EEB-CD8F-4166-9B23-B6813C80861B}"/>
                </a:ext>
              </a:extLst>
            </p:cNvPr>
            <p:cNvSpPr txBox="1"/>
            <p:nvPr/>
          </p:nvSpPr>
          <p:spPr>
            <a:xfrm>
              <a:off x="-57351" y="3302161"/>
              <a:ext cx="1476756" cy="64633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Association</a:t>
              </a:r>
            </a:p>
            <a:p>
              <a:pPr algn="ctr"/>
              <a:r>
                <a:rPr lang="en-US" altLang="ko-KR" dirty="0"/>
                <a:t>analysis</a:t>
              </a:r>
              <a:endParaRPr lang="ko-KR" altLang="en-US" dirty="0"/>
            </a:p>
          </p:txBody>
        </p:sp>
        <p:sp>
          <p:nvSpPr>
            <p:cNvPr id="8" name="오른쪽 중괄호 7">
              <a:extLst>
                <a:ext uri="{FF2B5EF4-FFF2-40B4-BE49-F238E27FC236}">
                  <a16:creationId xmlns:a16="http://schemas.microsoft.com/office/drawing/2014/main" id="{97E628AE-F4CB-4413-BCB8-BCCE3AF2767A}"/>
                </a:ext>
              </a:extLst>
            </p:cNvPr>
            <p:cNvSpPr/>
            <p:nvPr/>
          </p:nvSpPr>
          <p:spPr>
            <a:xfrm>
              <a:off x="5992783" y="3449361"/>
              <a:ext cx="279336" cy="2685431"/>
            </a:xfrm>
            <a:prstGeom prst="rightBrac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92D050"/>
                </a:solidFill>
              </a:endParaRPr>
            </a:p>
          </p:txBody>
        </p:sp>
        <p:sp>
          <p:nvSpPr>
            <p:cNvPr id="35" name="오른쪽 중괄호 34">
              <a:extLst>
                <a:ext uri="{FF2B5EF4-FFF2-40B4-BE49-F238E27FC236}">
                  <a16:creationId xmlns:a16="http://schemas.microsoft.com/office/drawing/2014/main" id="{2241ADBE-F8D3-43ED-B102-B852F59929F9}"/>
                </a:ext>
              </a:extLst>
            </p:cNvPr>
            <p:cNvSpPr/>
            <p:nvPr/>
          </p:nvSpPr>
          <p:spPr>
            <a:xfrm rot="16200000">
              <a:off x="4430006" y="1839137"/>
              <a:ext cx="279336" cy="2685431"/>
            </a:xfrm>
            <a:prstGeom prst="rightBrace">
              <a:avLst/>
            </a:prstGeom>
            <a:ln w="28575">
              <a:solidFill>
                <a:srgbClr val="92D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92D050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459D98A5-AC46-4C1F-844D-01485A72075A}"/>
                    </a:ext>
                  </a:extLst>
                </p:cNvPr>
                <p:cNvSpPr txBox="1"/>
                <p:nvPr/>
              </p:nvSpPr>
              <p:spPr>
                <a:xfrm>
                  <a:off x="5823511" y="2655830"/>
                  <a:ext cx="1427644" cy="64633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ko-KR" b="1">
                      <a:solidFill>
                        <a:srgbClr val="92D050"/>
                      </a:solidFill>
                    </a:rPr>
                    <a:t>Options</a:t>
                  </a:r>
                </a:p>
                <a:p>
                  <a:pPr algn="ctr"/>
                  <a:r>
                    <a:rPr lang="en-US" altLang="ko-KR" b="1">
                      <a:solidFill>
                        <a:srgbClr val="92D050"/>
                      </a:solidFill>
                    </a:rPr>
                    <a:t>m</a:t>
                  </a:r>
                  <a14:m>
                    <m:oMath xmlns:m="http://schemas.openxmlformats.org/officeDocument/2006/math">
                      <m:r>
                        <a:rPr lang="en-US" altLang="ko-KR" b="1" i="1" smtClean="0">
                          <a:solidFill>
                            <a:srgbClr val="92D050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</m:oMath>
                  </a14:m>
                  <a:r>
                    <a:rPr lang="en-US" altLang="ko-KR" b="1">
                      <a:solidFill>
                        <a:srgbClr val="92D050"/>
                      </a:solidFill>
                    </a:rPr>
                    <a:t>n matrix</a:t>
                  </a:r>
                  <a:endParaRPr lang="ko-KR" altLang="en-US" b="1">
                    <a:solidFill>
                      <a:srgbClr val="92D050"/>
                    </a:solidFill>
                  </a:endParaRPr>
                </a:p>
              </p:txBody>
            </p:sp>
          </mc:Choice>
          <mc:Fallback xmlns=""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459D98A5-AC46-4C1F-844D-01485A72075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823511" y="2655830"/>
                  <a:ext cx="1427644" cy="646331"/>
                </a:xfrm>
                <a:prstGeom prst="rect">
                  <a:avLst/>
                </a:prstGeom>
                <a:blipFill>
                  <a:blip r:embed="rId5"/>
                  <a:stretch>
                    <a:fillRect l="-427" t="-5660" r="-427" b="-14151"/>
                  </a:stretch>
                </a:blipFill>
                <a:ln>
                  <a:noFill/>
                </a:ln>
              </p:spPr>
              <p:txBody>
                <a:bodyPr/>
                <a:lstStyle/>
                <a:p>
                  <a:r>
                    <a:rPr lang="ko-KR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2174016-3464-4449-9E58-EF3ACA4A17AC}"/>
                </a:ext>
              </a:extLst>
            </p:cNvPr>
            <p:cNvSpPr txBox="1"/>
            <p:nvPr/>
          </p:nvSpPr>
          <p:spPr>
            <a:xfrm>
              <a:off x="-57351" y="2352215"/>
              <a:ext cx="1476756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Dataset</a:t>
              </a:r>
              <a:endParaRPr lang="ko-KR" altLang="en-US" dirty="0"/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B175385D-B883-481E-AF3A-9AA29A253A85}"/>
                </a:ext>
              </a:extLst>
            </p:cNvPr>
            <p:cNvCxnSpPr>
              <a:cxnSpLocks/>
            </p:cNvCxnSpPr>
            <p:nvPr/>
          </p:nvCxnSpPr>
          <p:spPr>
            <a:xfrm>
              <a:off x="651087" y="2731482"/>
              <a:ext cx="0" cy="570679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AB194314-D058-4116-9A3A-8DDFC919B978}"/>
              </a:ext>
            </a:extLst>
          </p:cNvPr>
          <p:cNvSpPr txBox="1"/>
          <p:nvPr/>
        </p:nvSpPr>
        <p:spPr>
          <a:xfrm>
            <a:off x="6272119" y="1176418"/>
            <a:ext cx="29249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ROA : Replenishment Order Assignment</a:t>
            </a:r>
          </a:p>
          <a:p>
            <a:r>
              <a:rPr lang="en-US" altLang="ko-KR" sz="1200" dirty="0"/>
              <a:t>RPS : Replenishment Pod Selection </a:t>
            </a:r>
          </a:p>
          <a:p>
            <a:r>
              <a:rPr lang="en-US" altLang="ko-KR" sz="1200" dirty="0"/>
              <a:t>POA : Pick Order Assignment</a:t>
            </a:r>
          </a:p>
          <a:p>
            <a:r>
              <a:rPr lang="en-US" altLang="ko-KR" sz="1200" dirty="0"/>
              <a:t>PPS : Pick Pod Selection</a:t>
            </a:r>
          </a:p>
          <a:p>
            <a:r>
              <a:rPr lang="en-US" altLang="ko-KR" sz="1200" dirty="0"/>
              <a:t>PSA : Pod Storage Selection</a:t>
            </a:r>
          </a:p>
          <a:p>
            <a:r>
              <a:rPr lang="en-US" altLang="ko-KR" sz="1200" dirty="0"/>
              <a:t>TA : Task Allocation</a:t>
            </a:r>
          </a:p>
          <a:p>
            <a:r>
              <a:rPr lang="en-US" altLang="ko-KR" sz="1200" dirty="0"/>
              <a:t>PP : Path Planning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188790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formulation - RPS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3"/>
            <a:ext cx="8794721" cy="5305771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endParaRPr lang="ko-KR" altLang="en-US" dirty="0"/>
          </a:p>
        </p:txBody>
      </p:sp>
      <p:sp>
        <p:nvSpPr>
          <p:cNvPr id="28" name="텍스트 개체 틀 3">
            <a:extLst>
              <a:ext uri="{FF2B5EF4-FFF2-40B4-BE49-F238E27FC236}">
                <a16:creationId xmlns:a16="http://schemas.microsoft.com/office/drawing/2014/main" id="{604E0542-660E-45C0-A644-F26F73A7355C}"/>
              </a:ext>
            </a:extLst>
          </p:cNvPr>
          <p:cNvSpPr txBox="1">
            <a:spLocks/>
          </p:cNvSpPr>
          <p:nvPr/>
        </p:nvSpPr>
        <p:spPr>
          <a:xfrm>
            <a:off x="207963" y="955954"/>
            <a:ext cx="8794721" cy="5394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16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altLang="ko-KR" dirty="0"/>
              <a:t>Replenishment Pod Selection(RPS)</a:t>
            </a:r>
            <a:endParaRPr lang="en-US" altLang="ko-KR" baseline="30000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Goal: Select an appropriate pod after ROA assignment</a:t>
            </a:r>
          </a:p>
          <a:p>
            <a:pPr lvl="1">
              <a:lnSpc>
                <a:spcPct val="100000"/>
              </a:lnSpc>
            </a:pPr>
            <a:r>
              <a:rPr lang="en-US" altLang="ko-KR" dirty="0"/>
              <a:t>Default option : Random, Emptiest, Nearest, Least-Demand, Class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</a:t>
            </a: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⇒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No RPS decision rule based on item Similarity in </a:t>
            </a:r>
            <a:r>
              <a:rPr lang="en-US" altLang="ko-KR" sz="1400" b="1" dirty="0" err="1">
                <a:latin typeface="맑은 고딕" panose="020B0503020000020004" pitchFamily="50" charset="-127"/>
                <a:ea typeface="맑은 고딕" panose="020B0503020000020004" pitchFamily="50" charset="-127"/>
              </a:rPr>
              <a:t>RAWSim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-O</a:t>
            </a:r>
            <a:endParaRPr lang="en-US" altLang="ko-KR" b="1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Existing research </a:t>
            </a:r>
            <a:r>
              <a:rPr lang="en-US" altLang="ko-KR" baseline="30000" dirty="0"/>
              <a:t>1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Calculate Similarity value of Items from Frequency (Clustering)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Maximize the Sum</a:t>
            </a:r>
            <a:r>
              <a:rPr lang="ko-KR" altLang="en-US" dirty="0"/>
              <a:t> </a:t>
            </a:r>
            <a:r>
              <a:rPr lang="en-US" altLang="ko-KR" dirty="0"/>
              <a:t>of</a:t>
            </a:r>
            <a:r>
              <a:rPr lang="ko-KR" altLang="en-US" dirty="0"/>
              <a:t> </a:t>
            </a:r>
            <a:r>
              <a:rPr lang="en-US" altLang="ko-KR" dirty="0"/>
              <a:t>similarity</a:t>
            </a:r>
            <a:r>
              <a:rPr lang="ko-KR" altLang="en-US" dirty="0"/>
              <a:t> </a:t>
            </a:r>
            <a:r>
              <a:rPr lang="en-US" altLang="ko-KR" dirty="0"/>
              <a:t>values</a:t>
            </a:r>
          </a:p>
          <a:p>
            <a:pPr marL="914400" lvl="2" indent="0">
              <a:lnSpc>
                <a:spcPct val="100000"/>
              </a:lnSpc>
              <a:buNone/>
            </a:pPr>
            <a:r>
              <a:rPr lang="en-US" altLang="ko-KR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⇒ </a:t>
            </a:r>
            <a:r>
              <a:rPr lang="en-US" altLang="ko-KR" sz="1400" b="1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Only assumed a few assignment of items, Not from datasets</a:t>
            </a:r>
            <a:endParaRPr lang="en-US" altLang="ko-KR" b="1" dirty="0"/>
          </a:p>
          <a:p>
            <a:pPr lvl="2">
              <a:lnSpc>
                <a:spcPct val="100000"/>
              </a:lnSpc>
            </a:pPr>
            <a:endParaRPr lang="en-US" altLang="ko-KR" dirty="0"/>
          </a:p>
          <a:p>
            <a:pPr lvl="2">
              <a:lnSpc>
                <a:spcPct val="100000"/>
              </a:lnSpc>
            </a:pPr>
            <a:endParaRPr lang="en-US" altLang="ko-KR" dirty="0"/>
          </a:p>
          <a:p>
            <a:pPr lvl="2">
              <a:lnSpc>
                <a:spcPct val="100000"/>
              </a:lnSpc>
            </a:pP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Our project: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Input(Features)</a:t>
            </a:r>
          </a:p>
          <a:p>
            <a:pPr lvl="3">
              <a:lnSpc>
                <a:spcPct val="100000"/>
              </a:lnSpc>
            </a:pPr>
            <a:r>
              <a:rPr lang="en-US" altLang="ko-KR" dirty="0"/>
              <a:t>SKU size, item distribution, Order distribution </a:t>
            </a:r>
          </a:p>
          <a:p>
            <a:pPr lvl="3">
              <a:lnSpc>
                <a:spcPct val="100000"/>
              </a:lnSpc>
            </a:pPr>
            <a:endParaRPr lang="en-US" altLang="ko-KR" dirty="0"/>
          </a:p>
          <a:p>
            <a:pPr lvl="2">
              <a:lnSpc>
                <a:spcPct val="100000"/>
              </a:lnSpc>
            </a:pPr>
            <a:r>
              <a:rPr lang="en-US" altLang="ko-KR" dirty="0"/>
              <a:t>Output</a:t>
            </a:r>
          </a:p>
          <a:p>
            <a:pPr lvl="3">
              <a:lnSpc>
                <a:spcPct val="100000"/>
              </a:lnSpc>
            </a:pPr>
            <a:r>
              <a:rPr lang="en-US" altLang="ko-KR" dirty="0"/>
              <a:t>3 part of the storage area</a:t>
            </a:r>
          </a:p>
        </p:txBody>
      </p:sp>
      <p:pic>
        <p:nvPicPr>
          <p:cNvPr id="33" name="그림 32">
            <a:extLst>
              <a:ext uri="{FF2B5EF4-FFF2-40B4-BE49-F238E27FC236}">
                <a16:creationId xmlns:a16="http://schemas.microsoft.com/office/drawing/2014/main" id="{324CECBF-02CA-4B0D-AC0A-3B4247C00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4004" y="3429000"/>
            <a:ext cx="3442637" cy="910504"/>
          </a:xfrm>
          <a:prstGeom prst="rect">
            <a:avLst/>
          </a:prstGeom>
        </p:spPr>
      </p:pic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273C25-8361-48EE-AFAD-7F01BEFFC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6664" y="6350466"/>
            <a:ext cx="8794720" cy="165242"/>
          </a:xfrm>
        </p:spPr>
        <p:txBody>
          <a:bodyPr/>
          <a:lstStyle/>
          <a:p>
            <a:r>
              <a:rPr lang="en-US" altLang="ko-KR" dirty="0"/>
              <a:t>1 “Item Assignment Problem in a Robotic Mobile Fulfillment System”, Hyun-Jung Kim..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854451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PSA</a:t>
            </a:r>
            <a:endParaRPr lang="ko-KR" altLang="en-US"/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D1222096-C1B5-401D-AEE9-72596DDF7466}"/>
              </a:ext>
            </a:extLst>
          </p:cNvPr>
          <p:cNvGrpSpPr/>
          <p:nvPr/>
        </p:nvGrpSpPr>
        <p:grpSpPr>
          <a:xfrm>
            <a:off x="1441433" y="929805"/>
            <a:ext cx="4731391" cy="1878677"/>
            <a:chOff x="2289431" y="929805"/>
            <a:chExt cx="4731391" cy="1878677"/>
          </a:xfrm>
        </p:grpSpPr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6B40B6F6-4F04-4E66-BBAA-2FF6D60F749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38" b="4672"/>
            <a:stretch/>
          </p:blipFill>
          <p:spPr>
            <a:xfrm>
              <a:off x="2289431" y="929805"/>
              <a:ext cx="4731391" cy="1878677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A22F15C-D427-4385-935E-18373AE1EBBE}"/>
                </a:ext>
              </a:extLst>
            </p:cNvPr>
            <p:cNvSpPr/>
            <p:nvPr/>
          </p:nvSpPr>
          <p:spPr>
            <a:xfrm>
              <a:off x="5242034" y="2471315"/>
              <a:ext cx="512379" cy="331076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3B7F83D-F720-472E-BD8E-621132F996B8}"/>
              </a:ext>
            </a:extLst>
          </p:cNvPr>
          <p:cNvGrpSpPr/>
          <p:nvPr/>
        </p:nvGrpSpPr>
        <p:grpSpPr>
          <a:xfrm>
            <a:off x="1588426" y="2966844"/>
            <a:ext cx="7590688" cy="3407855"/>
            <a:chOff x="1588426" y="2966844"/>
            <a:chExt cx="7590688" cy="3407855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EE8161DD-06C4-4E20-9AA8-95B19D5606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16294"/>
            <a:stretch/>
          </p:blipFill>
          <p:spPr>
            <a:xfrm>
              <a:off x="1588426" y="3231018"/>
              <a:ext cx="5967148" cy="3135798"/>
            </a:xfrm>
            <a:prstGeom prst="rect">
              <a:avLst/>
            </a:prstGeom>
          </p:spPr>
        </p:pic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995C8CA8-9B78-49C1-AAF6-93814A582D9A}"/>
                </a:ext>
              </a:extLst>
            </p:cNvPr>
            <p:cNvSpPr/>
            <p:nvPr/>
          </p:nvSpPr>
          <p:spPr>
            <a:xfrm>
              <a:off x="6960662" y="4056018"/>
              <a:ext cx="413420" cy="41342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7" name="직선 화살표 연결선 6">
              <a:extLst>
                <a:ext uri="{FF2B5EF4-FFF2-40B4-BE49-F238E27FC236}">
                  <a16:creationId xmlns:a16="http://schemas.microsoft.com/office/drawing/2014/main" id="{389D8931-F5C7-4E1C-87B1-9BC5C9E192E1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 flipV="1">
              <a:off x="5804290" y="3682540"/>
              <a:ext cx="1156372" cy="580188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52B28568-5C19-4A7F-B99B-E630C602E63B}"/>
                </a:ext>
              </a:extLst>
            </p:cNvPr>
            <p:cNvGrpSpPr/>
            <p:nvPr/>
          </p:nvGrpSpPr>
          <p:grpSpPr>
            <a:xfrm>
              <a:off x="7713329" y="5501047"/>
              <a:ext cx="1091712" cy="873652"/>
              <a:chOff x="7713329" y="5501047"/>
              <a:chExt cx="1091712" cy="873652"/>
            </a:xfrm>
          </p:grpSpPr>
          <p:pic>
            <p:nvPicPr>
              <p:cNvPr id="21" name="그림 20">
                <a:extLst>
                  <a:ext uri="{FF2B5EF4-FFF2-40B4-BE49-F238E27FC236}">
                    <a16:creationId xmlns:a16="http://schemas.microsoft.com/office/drawing/2014/main" id="{B719125A-46A1-4CF9-8081-87C105705F9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6002" t="85588" r="32357" b="2800"/>
              <a:stretch/>
            </p:blipFill>
            <p:spPr>
              <a:xfrm>
                <a:off x="7713329" y="5501047"/>
                <a:ext cx="694640" cy="434998"/>
              </a:xfrm>
              <a:prstGeom prst="rect">
                <a:avLst/>
              </a:prstGeom>
            </p:spPr>
          </p:pic>
          <p:pic>
            <p:nvPicPr>
              <p:cNvPr id="23" name="그림 22">
                <a:extLst>
                  <a:ext uri="{FF2B5EF4-FFF2-40B4-BE49-F238E27FC236}">
                    <a16:creationId xmlns:a16="http://schemas.microsoft.com/office/drawing/2014/main" id="{2ACE35F9-81CC-41C8-8613-23EC3CB5C1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71156" t="85588" r="10548" b="2406"/>
              <a:stretch/>
            </p:blipFill>
            <p:spPr>
              <a:xfrm>
                <a:off x="7713329" y="5924943"/>
                <a:ext cx="1091712" cy="449756"/>
              </a:xfrm>
              <a:prstGeom prst="rect">
                <a:avLst/>
              </a:prstGeom>
            </p:spPr>
          </p:pic>
          <p:pic>
            <p:nvPicPr>
              <p:cNvPr id="24" name="그림 23">
                <a:extLst>
                  <a:ext uri="{FF2B5EF4-FFF2-40B4-BE49-F238E27FC236}">
                    <a16:creationId xmlns:a16="http://schemas.microsoft.com/office/drawing/2014/main" id="{E918321D-6191-4D50-9FA7-3A2D46E1DD2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6118" t="69910" r="495" b="16294"/>
              <a:stretch/>
            </p:blipFill>
            <p:spPr>
              <a:xfrm>
                <a:off x="8374380" y="5501047"/>
                <a:ext cx="430661" cy="423896"/>
              </a:xfrm>
              <a:prstGeom prst="rect">
                <a:avLst/>
              </a:prstGeom>
            </p:spPr>
          </p:pic>
        </p:grp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99FD5FDC-7C7B-4D2D-BD07-DDE77B44B8C2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>
              <a:off x="4655127" y="4262728"/>
              <a:ext cx="2305535" cy="451522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188A1172-4870-4676-9D26-7131631DC9F1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>
              <a:off x="3655296" y="4262728"/>
              <a:ext cx="3305366" cy="1662215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직사각형 45">
              <a:extLst>
                <a:ext uri="{FF2B5EF4-FFF2-40B4-BE49-F238E27FC236}">
                  <a16:creationId xmlns:a16="http://schemas.microsoft.com/office/drawing/2014/main" id="{EFE2FD83-8235-46EE-963F-2BBA35308460}"/>
                </a:ext>
              </a:extLst>
            </p:cNvPr>
            <p:cNvSpPr/>
            <p:nvPr/>
          </p:nvSpPr>
          <p:spPr>
            <a:xfrm>
              <a:off x="3142211" y="3350029"/>
              <a:ext cx="856211" cy="2851266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직사각형 46">
              <a:extLst>
                <a:ext uri="{FF2B5EF4-FFF2-40B4-BE49-F238E27FC236}">
                  <a16:creationId xmlns:a16="http://schemas.microsoft.com/office/drawing/2014/main" id="{56142836-D488-4AAD-B9D9-D4C52A02D4AA}"/>
                </a:ext>
              </a:extLst>
            </p:cNvPr>
            <p:cNvSpPr/>
            <p:nvPr/>
          </p:nvSpPr>
          <p:spPr>
            <a:xfrm>
              <a:off x="4132293" y="3350029"/>
              <a:ext cx="856211" cy="2851266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FC40B2C9-D7F2-44CB-9C15-8F6181A27094}"/>
                </a:ext>
              </a:extLst>
            </p:cNvPr>
            <p:cNvSpPr/>
            <p:nvPr/>
          </p:nvSpPr>
          <p:spPr>
            <a:xfrm>
              <a:off x="5114369" y="3350029"/>
              <a:ext cx="856211" cy="2851266"/>
            </a:xfrm>
            <a:prstGeom prst="rect">
              <a:avLst/>
            </a:prstGeom>
            <a:noFill/>
            <a:ln w="38100"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57CE63F-32B1-432A-9E30-44669D208DCB}"/>
                </a:ext>
              </a:extLst>
            </p:cNvPr>
            <p:cNvSpPr txBox="1"/>
            <p:nvPr/>
          </p:nvSpPr>
          <p:spPr>
            <a:xfrm>
              <a:off x="3092178" y="2966844"/>
              <a:ext cx="98748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rgbClr val="92D050"/>
                  </a:solidFill>
                </a:rPr>
                <a:t>Option 1</a:t>
              </a:r>
              <a:endParaRPr lang="ko-KR" altLang="en-US" sz="1600" b="1">
                <a:solidFill>
                  <a:srgbClr val="92D050"/>
                </a:solidFill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AC00DFBD-B7DC-4F22-B0C8-A7CEE084D92F}"/>
                </a:ext>
              </a:extLst>
            </p:cNvPr>
            <p:cNvSpPr txBox="1"/>
            <p:nvPr/>
          </p:nvSpPr>
          <p:spPr>
            <a:xfrm>
              <a:off x="4078257" y="2966844"/>
              <a:ext cx="98748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rgbClr val="92D050"/>
                  </a:solidFill>
                </a:rPr>
                <a:t>Option 2</a:t>
              </a:r>
              <a:endParaRPr lang="ko-KR" altLang="en-US" sz="1600" b="1">
                <a:solidFill>
                  <a:srgbClr val="92D050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13C90EB-66AB-4DA2-81D1-B1972A1BCD6B}"/>
                </a:ext>
              </a:extLst>
            </p:cNvPr>
            <p:cNvSpPr txBox="1"/>
            <p:nvPr/>
          </p:nvSpPr>
          <p:spPr>
            <a:xfrm>
              <a:off x="5064336" y="2966844"/>
              <a:ext cx="987486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>
                  <a:solidFill>
                    <a:srgbClr val="92D050"/>
                  </a:solidFill>
                </a:rPr>
                <a:t>Option 3</a:t>
              </a:r>
              <a:endParaRPr lang="ko-KR" altLang="en-US" sz="1600" b="1">
                <a:solidFill>
                  <a:srgbClr val="92D050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D38FC65A-AA9C-423A-BE7A-400C63B4484D}"/>
                </a:ext>
              </a:extLst>
            </p:cNvPr>
            <p:cNvSpPr txBox="1"/>
            <p:nvPr/>
          </p:nvSpPr>
          <p:spPr>
            <a:xfrm>
              <a:off x="5291912" y="4135673"/>
              <a:ext cx="1573582" cy="36933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/>
                <a:t>Arrangemenet</a:t>
              </a:r>
              <a:endParaRPr lang="ko-KR" altLang="en-US"/>
            </a:p>
          </p:txBody>
        </p:sp>
        <p:cxnSp>
          <p:nvCxnSpPr>
            <p:cNvPr id="65" name="연결선: 꺾임 64">
              <a:extLst>
                <a:ext uri="{FF2B5EF4-FFF2-40B4-BE49-F238E27FC236}">
                  <a16:creationId xmlns:a16="http://schemas.microsoft.com/office/drawing/2014/main" id="{6BF9A335-EFB3-4B4F-9363-E50B467545BA}"/>
                </a:ext>
              </a:extLst>
            </p:cNvPr>
            <p:cNvCxnSpPr>
              <a:cxnSpLocks/>
              <a:stCxn id="69" idx="1"/>
              <a:endCxn id="34" idx="0"/>
            </p:cNvCxnSpPr>
            <p:nvPr/>
          </p:nvCxnSpPr>
          <p:spPr>
            <a:xfrm rot="10800000" flipV="1">
              <a:off x="6078703" y="3736285"/>
              <a:ext cx="1460302" cy="399388"/>
            </a:xfrm>
            <a:prstGeom prst="bentConnector2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5B8C0CBA-1320-481B-AA3D-39198DAF3C60}"/>
                </a:ext>
              </a:extLst>
            </p:cNvPr>
            <p:cNvSpPr txBox="1"/>
            <p:nvPr/>
          </p:nvSpPr>
          <p:spPr>
            <a:xfrm>
              <a:off x="7539005" y="3305398"/>
              <a:ext cx="1640109" cy="86177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/>
                <a:t>Pick order</a:t>
              </a:r>
            </a:p>
            <a:p>
              <a:pPr algn="ctr"/>
              <a:r>
                <a:rPr lang="en-US" altLang="ko-KR" sz="1600"/>
                <a:t>&amp;</a:t>
              </a:r>
            </a:p>
            <a:p>
              <a:pPr algn="ctr"/>
              <a:r>
                <a:rPr lang="en-US" altLang="ko-KR" sz="1600"/>
                <a:t>Pods constitution</a:t>
              </a:r>
              <a:endParaRPr lang="ko-KR" altLang="en-US" sz="160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416A959E-728E-4FC7-8044-DA0BB9449E2C}"/>
                </a:ext>
              </a:extLst>
            </p:cNvPr>
            <p:cNvSpPr/>
            <p:nvPr/>
          </p:nvSpPr>
          <p:spPr>
            <a:xfrm>
              <a:off x="1951899" y="3674372"/>
              <a:ext cx="413420" cy="413420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7" name="직선 화살표 연결선 26">
              <a:extLst>
                <a:ext uri="{FF2B5EF4-FFF2-40B4-BE49-F238E27FC236}">
                  <a16:creationId xmlns:a16="http://schemas.microsoft.com/office/drawing/2014/main" id="{61B1A0A7-EB54-4952-AD56-C4EE7CB01B5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65319" y="3548702"/>
              <a:ext cx="2883621" cy="33238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64FB76D9-7CFB-4611-A2FE-5D678E817C20}"/>
                </a:ext>
              </a:extLst>
            </p:cNvPr>
            <p:cNvCxnSpPr>
              <a:cxnSpLocks/>
              <a:stCxn id="26" idx="6"/>
            </p:cNvCxnSpPr>
            <p:nvPr/>
          </p:nvCxnSpPr>
          <p:spPr>
            <a:xfrm>
              <a:off x="2365319" y="3881082"/>
              <a:ext cx="1920973" cy="368974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화살표 연결선 29">
              <a:extLst>
                <a:ext uri="{FF2B5EF4-FFF2-40B4-BE49-F238E27FC236}">
                  <a16:creationId xmlns:a16="http://schemas.microsoft.com/office/drawing/2014/main" id="{A953E986-D70A-4DB5-A854-6638519FE386}"/>
                </a:ext>
              </a:extLst>
            </p:cNvPr>
            <p:cNvCxnSpPr>
              <a:cxnSpLocks/>
              <a:stCxn id="26" idx="6"/>
            </p:cNvCxnSpPr>
            <p:nvPr/>
          </p:nvCxnSpPr>
          <p:spPr>
            <a:xfrm>
              <a:off x="2365319" y="3881082"/>
              <a:ext cx="1289977" cy="1422438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DB37544C-3159-4CAF-BFB2-0E22EDAEDE96}"/>
              </a:ext>
            </a:extLst>
          </p:cNvPr>
          <p:cNvSpPr txBox="1"/>
          <p:nvPr/>
        </p:nvSpPr>
        <p:spPr>
          <a:xfrm>
            <a:off x="6272119" y="1176418"/>
            <a:ext cx="29249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ROA : Replenishment Order Assignment</a:t>
            </a:r>
          </a:p>
          <a:p>
            <a:r>
              <a:rPr lang="en-US" altLang="ko-KR" sz="1200" dirty="0"/>
              <a:t>RPS : Replenishment Pod Selection </a:t>
            </a:r>
          </a:p>
          <a:p>
            <a:r>
              <a:rPr lang="en-US" altLang="ko-KR" sz="1200" dirty="0"/>
              <a:t>POA : Pick Order Assignment</a:t>
            </a:r>
          </a:p>
          <a:p>
            <a:r>
              <a:rPr lang="en-US" altLang="ko-KR" sz="1200" dirty="0"/>
              <a:t>PPS : Pick Pod Selection</a:t>
            </a:r>
          </a:p>
          <a:p>
            <a:r>
              <a:rPr lang="en-US" altLang="ko-KR" sz="1200" dirty="0"/>
              <a:t>PSA : Pod Storage Selection</a:t>
            </a:r>
          </a:p>
          <a:p>
            <a:r>
              <a:rPr lang="en-US" altLang="ko-KR" sz="1200" dirty="0"/>
              <a:t>TA : Task Allocation</a:t>
            </a:r>
          </a:p>
          <a:p>
            <a:r>
              <a:rPr lang="en-US" altLang="ko-KR" sz="1200" dirty="0"/>
              <a:t>PP : Path Planning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862662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PSA</a:t>
            </a:r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3"/>
            <a:ext cx="8794721" cy="530577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 dirty="0"/>
              <a:t>Pod Storage Assignment (PSA)</a:t>
            </a:r>
            <a:endParaRPr lang="en-US" altLang="ko-KR" baseline="30000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Goal: Determine the most efficient storage location when pods go back</a:t>
            </a:r>
          </a:p>
          <a:p>
            <a:pPr lvl="1">
              <a:lnSpc>
                <a:spcPct val="100000"/>
              </a:lnSpc>
            </a:pP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Default option (Limitation)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Random, Fixed, Nearest, Station-Based, Class</a:t>
            </a:r>
          </a:p>
          <a:p>
            <a:pPr lvl="2">
              <a:lnSpc>
                <a:spcPct val="100000"/>
              </a:lnSpc>
            </a:pPr>
            <a:endParaRPr lang="en-US" altLang="ko-KR" dirty="0"/>
          </a:p>
          <a:p>
            <a:pPr lvl="1">
              <a:lnSpc>
                <a:spcPct val="100000"/>
              </a:lnSpc>
            </a:pPr>
            <a:r>
              <a:rPr lang="en-US" altLang="ko-KR" dirty="0"/>
              <a:t>Our project:</a:t>
            </a:r>
          </a:p>
          <a:p>
            <a:pPr lvl="2">
              <a:lnSpc>
                <a:spcPct val="100000"/>
              </a:lnSpc>
            </a:pPr>
            <a:r>
              <a:rPr lang="en-US" altLang="ko-KR" dirty="0"/>
              <a:t>Input(Features)</a:t>
            </a:r>
          </a:p>
          <a:p>
            <a:pPr lvl="3">
              <a:lnSpc>
                <a:spcPct val="100000"/>
              </a:lnSpc>
            </a:pPr>
            <a:r>
              <a:rPr lang="en-US" altLang="ko-KR" dirty="0"/>
              <a:t>Frequency(# of pick order and replenishment order)</a:t>
            </a:r>
          </a:p>
          <a:p>
            <a:pPr lvl="3">
              <a:lnSpc>
                <a:spcPct val="100000"/>
              </a:lnSpc>
            </a:pPr>
            <a:r>
              <a:rPr lang="en-US" altLang="ko-KR" dirty="0"/>
              <a:t>Remaining items in a Pod</a:t>
            </a:r>
          </a:p>
          <a:p>
            <a:pPr lvl="3">
              <a:lnSpc>
                <a:spcPct val="100000"/>
              </a:lnSpc>
            </a:pPr>
            <a:endParaRPr lang="en-US" altLang="ko-KR" dirty="0"/>
          </a:p>
          <a:p>
            <a:pPr lvl="2">
              <a:lnSpc>
                <a:spcPct val="100000"/>
              </a:lnSpc>
            </a:pPr>
            <a:r>
              <a:rPr lang="en-US" altLang="ko-KR" dirty="0"/>
              <a:t>Output</a:t>
            </a:r>
          </a:p>
          <a:p>
            <a:pPr lvl="3">
              <a:lnSpc>
                <a:spcPct val="100000"/>
              </a:lnSpc>
            </a:pPr>
            <a:r>
              <a:rPr lang="en-US" altLang="ko-KR" dirty="0"/>
              <a:t>3 part of the storage area</a:t>
            </a:r>
          </a:p>
          <a:p>
            <a:pPr lvl="1">
              <a:lnSpc>
                <a:spcPct val="100000"/>
              </a:lnSpc>
            </a:pPr>
            <a:endParaRPr lang="en-US" altLang="ko-KR" dirty="0"/>
          </a:p>
          <a:p>
            <a:pPr>
              <a:lnSpc>
                <a:spcPct val="100000"/>
              </a:lnSpc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8927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formulation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3"/>
            <a:ext cx="8794721" cy="5305771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endParaRPr lang="en-US" altLang="ko-KR" dirty="0"/>
          </a:p>
          <a:p>
            <a:pPr marL="0" indent="0" algn="ctr">
              <a:lnSpc>
                <a:spcPct val="100000"/>
              </a:lnSpc>
              <a:buNone/>
            </a:pPr>
            <a:endParaRPr lang="ko-KR" altLang="en-US" dirty="0"/>
          </a:p>
        </p:txBody>
      </p:sp>
      <p:sp>
        <p:nvSpPr>
          <p:cNvPr id="110" name="텍스트 개체 틀 3">
            <a:extLst>
              <a:ext uri="{FF2B5EF4-FFF2-40B4-BE49-F238E27FC236}">
                <a16:creationId xmlns:a16="http://schemas.microsoft.com/office/drawing/2014/main" id="{608CD3FE-56BC-4D14-85FA-6E80384A9BB8}"/>
              </a:ext>
            </a:extLst>
          </p:cNvPr>
          <p:cNvSpPr txBox="1">
            <a:spLocks/>
          </p:cNvSpPr>
          <p:nvPr/>
        </p:nvSpPr>
        <p:spPr>
          <a:xfrm>
            <a:off x="207963" y="955954"/>
            <a:ext cx="8794721" cy="53381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v"/>
              <a:defRPr sz="18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ü"/>
              <a:defRPr sz="16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Calibri" panose="020F0502020204030204" pitchFamily="34" charset="0"/>
              <a:buChar char="‒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Flow chart of the Project</a:t>
            </a:r>
          </a:p>
          <a:p>
            <a:endParaRPr lang="ko-KR" altLang="en-US" dirty="0"/>
          </a:p>
        </p:txBody>
      </p:sp>
      <p:grpSp>
        <p:nvGrpSpPr>
          <p:cNvPr id="187" name="그룹 186">
            <a:extLst>
              <a:ext uri="{FF2B5EF4-FFF2-40B4-BE49-F238E27FC236}">
                <a16:creationId xmlns:a16="http://schemas.microsoft.com/office/drawing/2014/main" id="{8BFF9857-4872-4232-ABA1-D5D4D23D55F4}"/>
              </a:ext>
            </a:extLst>
          </p:cNvPr>
          <p:cNvGrpSpPr/>
          <p:nvPr/>
        </p:nvGrpSpPr>
        <p:grpSpPr>
          <a:xfrm>
            <a:off x="590507" y="1435109"/>
            <a:ext cx="7824072" cy="4826615"/>
            <a:chOff x="312865" y="1397041"/>
            <a:chExt cx="7824072" cy="4826615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FCEC0A47-0EB0-45AD-A256-1AC8890C30B4}"/>
                </a:ext>
              </a:extLst>
            </p:cNvPr>
            <p:cNvSpPr/>
            <p:nvPr/>
          </p:nvSpPr>
          <p:spPr bwMode="auto">
            <a:xfrm>
              <a:off x="452195" y="2272481"/>
              <a:ext cx="1984248" cy="371053"/>
            </a:xfrm>
            <a:prstGeom prst="round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609600" marR="0" indent="-609600" algn="ctr" defTabSz="914400" rtl="0" eaLnBrk="1" fontAlgn="base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ko-KR" sz="1400" dirty="0">
                  <a:latin typeface="Arial" charset="0"/>
                  <a:ea typeface="휴먼편지체" pitchFamily="18" charset="-127"/>
                </a:rPr>
                <a:t>Data pre-processing</a:t>
              </a:r>
              <a:endParaRPr kumimoji="1" lang="ko-KR" altLang="en-US" sz="14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  <a:ea typeface="휴먼편지체" pitchFamily="18" charset="-127"/>
              </a:endParaRPr>
            </a:p>
          </p:txBody>
        </p:sp>
        <p:sp>
          <p:nvSpPr>
            <p:cNvPr id="15" name="사각형: 둥근 모서리 14">
              <a:extLst>
                <a:ext uri="{FF2B5EF4-FFF2-40B4-BE49-F238E27FC236}">
                  <a16:creationId xmlns:a16="http://schemas.microsoft.com/office/drawing/2014/main" id="{1E34C255-E35B-4974-BB8E-EB0EB91FE91F}"/>
                </a:ext>
              </a:extLst>
            </p:cNvPr>
            <p:cNvSpPr/>
            <p:nvPr/>
          </p:nvSpPr>
          <p:spPr bwMode="auto">
            <a:xfrm>
              <a:off x="5396932" y="5752472"/>
              <a:ext cx="2740005" cy="471184"/>
            </a:xfrm>
            <a:prstGeom prst="roundRect">
              <a:avLst/>
            </a:prstGeom>
            <a:noFill/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609600" marR="0" indent="-609600" algn="ctr" defTabSz="914400" rtl="0" eaLnBrk="1" fontAlgn="base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1" lang="en-US" altLang="ko-KR" sz="1400" dirty="0">
                  <a:latin typeface="Arial" charset="0"/>
                  <a:ea typeface="휴먼편지체" pitchFamily="18" charset="-127"/>
                </a:rPr>
                <a:t>Result &amp; Conclusion</a:t>
              </a:r>
              <a:endParaRPr kumimoji="1" lang="ko-KR" altLang="en-US" sz="1400" dirty="0">
                <a:latin typeface="Arial" charset="0"/>
                <a:ea typeface="휴먼편지체" pitchFamily="18" charset="-127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A029D837-6C77-43C0-9014-CD771F83258A}"/>
                </a:ext>
              </a:extLst>
            </p:cNvPr>
            <p:cNvSpPr txBox="1"/>
            <p:nvPr/>
          </p:nvSpPr>
          <p:spPr>
            <a:xfrm>
              <a:off x="312865" y="1397041"/>
              <a:ext cx="226290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Dataset from Kaggle</a:t>
              </a:r>
            </a:p>
            <a:p>
              <a:pPr algn="ctr"/>
              <a:r>
                <a:rPr lang="ko-KR" altLang="en-US" sz="1400" dirty="0"/>
                <a:t>개수</a:t>
              </a:r>
              <a:r>
                <a:rPr lang="en-US" altLang="ko-KR" sz="1400" dirty="0"/>
                <a:t> </a:t>
              </a:r>
              <a:endParaRPr lang="ko-KR" altLang="en-US" sz="1400" dirty="0"/>
            </a:p>
          </p:txBody>
        </p:sp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F3AC4374-9D07-4E2A-9351-5B03497F4707}"/>
                </a:ext>
              </a:extLst>
            </p:cNvPr>
            <p:cNvCxnSpPr>
              <a:cxnSpLocks/>
              <a:stCxn id="51" idx="2"/>
              <a:endCxn id="9" idx="0"/>
            </p:cNvCxnSpPr>
            <p:nvPr/>
          </p:nvCxnSpPr>
          <p:spPr>
            <a:xfrm flipH="1">
              <a:off x="1444319" y="1920261"/>
              <a:ext cx="1" cy="352220"/>
            </a:xfrm>
            <a:prstGeom prst="straightConnector1">
              <a:avLst/>
            </a:prstGeom>
            <a:ln w="127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4" name="그룹 173">
              <a:extLst>
                <a:ext uri="{FF2B5EF4-FFF2-40B4-BE49-F238E27FC236}">
                  <a16:creationId xmlns:a16="http://schemas.microsoft.com/office/drawing/2014/main" id="{F26D4F69-55BF-49EC-A87E-24FF27A9E375}"/>
                </a:ext>
              </a:extLst>
            </p:cNvPr>
            <p:cNvGrpSpPr/>
            <p:nvPr/>
          </p:nvGrpSpPr>
          <p:grpSpPr>
            <a:xfrm>
              <a:off x="4934260" y="2893717"/>
              <a:ext cx="2382339" cy="2229250"/>
              <a:chOff x="5641025" y="2832510"/>
              <a:chExt cx="2382339" cy="2229250"/>
            </a:xfrm>
          </p:grpSpPr>
          <p:sp>
            <p:nvSpPr>
              <p:cNvPr id="11" name="사각형: 둥근 모서리 10">
                <a:extLst>
                  <a:ext uri="{FF2B5EF4-FFF2-40B4-BE49-F238E27FC236}">
                    <a16:creationId xmlns:a16="http://schemas.microsoft.com/office/drawing/2014/main" id="{1F24C86B-6562-4C08-97D4-8770F7C10D9C}"/>
                  </a:ext>
                </a:extLst>
              </p:cNvPr>
              <p:cNvSpPr/>
              <p:nvPr/>
            </p:nvSpPr>
            <p:spPr bwMode="auto">
              <a:xfrm>
                <a:off x="5641025" y="2832510"/>
                <a:ext cx="2382339" cy="815467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indent="-609600" algn="ctr" defTabSz="914400" fontAlgn="base" latinLnBrk="1">
                  <a:spcBef>
                    <a:spcPct val="20000"/>
                  </a:spcBef>
                  <a:spcAft>
                    <a:spcPct val="0"/>
                  </a:spcAft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Association Analysis</a:t>
                </a:r>
              </a:p>
              <a:p>
                <a:pPr marL="609600" indent="-609600" algn="ctr" defTabSz="914400" fontAlgn="base" latinLnBrk="1">
                  <a:spcBef>
                    <a:spcPct val="20000"/>
                  </a:spcBef>
                  <a:spcAft>
                    <a:spcPct val="0"/>
                  </a:spcAft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( Market Basket Analysis </a:t>
                </a:r>
              </a:p>
              <a:p>
                <a:pPr marL="609600" indent="-609600" algn="ctr" defTabSz="914400" fontAlgn="base" latinLnBrk="1">
                  <a:spcBef>
                    <a:spcPct val="20000"/>
                  </a:spcBef>
                  <a:spcAft>
                    <a:spcPct val="0"/>
                  </a:spcAft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by </a:t>
                </a:r>
                <a:r>
                  <a:rPr kumimoji="1" lang="en-US" altLang="ko-KR" sz="1400" dirty="0" err="1">
                    <a:latin typeface="Arial" charset="0"/>
                    <a:ea typeface="휴먼편지체" pitchFamily="18" charset="-127"/>
                  </a:rPr>
                  <a:t>Apriori</a:t>
                </a: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 algorithm </a:t>
                </a:r>
                <a:r>
                  <a:rPr kumimoji="1" lang="en-US" altLang="ko-KR" i="0" u="none" strike="noStrike" cap="none" normalizeH="0" baseline="0" dirty="0">
                    <a:ln>
                      <a:noFill/>
                    </a:ln>
                    <a:solidFill>
                      <a:schemeClr val="tx1"/>
                    </a:solidFill>
                    <a:effectLst/>
                    <a:latin typeface="Arial" charset="0"/>
                    <a:ea typeface="휴먼편지체" pitchFamily="18" charset="-127"/>
                  </a:rPr>
                  <a:t>)</a:t>
                </a:r>
                <a:endParaRPr kumimoji="1" lang="ko-KR" altLang="en-US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  <a:ea typeface="휴먼편지체" pitchFamily="18" charset="-127"/>
                </a:endParaRPr>
              </a:p>
            </p:txBody>
          </p:sp>
          <p:cxnSp>
            <p:nvCxnSpPr>
              <p:cNvPr id="12" name="직선 화살표 연결선 11">
                <a:extLst>
                  <a:ext uri="{FF2B5EF4-FFF2-40B4-BE49-F238E27FC236}">
                    <a16:creationId xmlns:a16="http://schemas.microsoft.com/office/drawing/2014/main" id="{77137C55-791A-40CA-BE4D-1DB67BAF0E19}"/>
                  </a:ext>
                </a:extLst>
              </p:cNvPr>
              <p:cNvCxnSpPr>
                <a:cxnSpLocks/>
                <a:stCxn id="11" idx="2"/>
                <a:endCxn id="13" idx="0"/>
              </p:cNvCxnSpPr>
              <p:nvPr/>
            </p:nvCxnSpPr>
            <p:spPr bwMode="auto">
              <a:xfrm flipH="1">
                <a:off x="6826763" y="3647977"/>
                <a:ext cx="5432" cy="323957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사각형: 둥근 모서리 12">
                <a:extLst>
                  <a:ext uri="{FF2B5EF4-FFF2-40B4-BE49-F238E27FC236}">
                    <a16:creationId xmlns:a16="http://schemas.microsoft.com/office/drawing/2014/main" id="{91E6FDFB-654F-4F7F-8787-AC2103FB0DDD}"/>
                  </a:ext>
                </a:extLst>
              </p:cNvPr>
              <p:cNvSpPr/>
              <p:nvPr/>
            </p:nvSpPr>
            <p:spPr bwMode="auto">
              <a:xfrm>
                <a:off x="5724432" y="3971934"/>
                <a:ext cx="2204661" cy="408768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marR="0" indent="-609600" algn="ctr" defTabSz="914400" rtl="0" eaLnBrk="1" fontAlgn="base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Modify RPS algorithm</a:t>
                </a:r>
                <a:endParaRPr kumimoji="1" lang="ko-KR" altLang="en-US" sz="1400" dirty="0">
                  <a:latin typeface="Arial" charset="0"/>
                  <a:ea typeface="휴먼편지체" pitchFamily="18" charset="-127"/>
                </a:endParaRPr>
              </a:p>
            </p:txBody>
          </p:sp>
          <p:cxnSp>
            <p:nvCxnSpPr>
              <p:cNvPr id="14" name="직선 화살표 연결선 13">
                <a:extLst>
                  <a:ext uri="{FF2B5EF4-FFF2-40B4-BE49-F238E27FC236}">
                    <a16:creationId xmlns:a16="http://schemas.microsoft.com/office/drawing/2014/main" id="{070CEB23-E7CB-40AD-AD11-C29BE94E7FCA}"/>
                  </a:ext>
                </a:extLst>
              </p:cNvPr>
              <p:cNvCxnSpPr>
                <a:cxnSpLocks/>
                <a:stCxn id="13" idx="2"/>
                <a:endCxn id="58" idx="0"/>
              </p:cNvCxnSpPr>
              <p:nvPr/>
            </p:nvCxnSpPr>
            <p:spPr bwMode="auto">
              <a:xfrm>
                <a:off x="6826763" y="4380702"/>
                <a:ext cx="0" cy="32395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사각형: 둥근 모서리 57">
                <a:extLst>
                  <a:ext uri="{FF2B5EF4-FFF2-40B4-BE49-F238E27FC236}">
                    <a16:creationId xmlns:a16="http://schemas.microsoft.com/office/drawing/2014/main" id="{4FF6593F-1764-4928-96BB-D232EBB7E22E}"/>
                  </a:ext>
                </a:extLst>
              </p:cNvPr>
              <p:cNvSpPr/>
              <p:nvPr/>
            </p:nvSpPr>
            <p:spPr bwMode="auto">
              <a:xfrm>
                <a:off x="6206448" y="4704660"/>
                <a:ext cx="1240629" cy="357100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marR="0" indent="-609600" algn="ctr" defTabSz="914400" rtl="0" eaLnBrk="1" fontAlgn="base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Simulation</a:t>
                </a:r>
                <a:endParaRPr kumimoji="1" lang="ko-KR" altLang="en-US" sz="1400" dirty="0">
                  <a:latin typeface="Arial" charset="0"/>
                  <a:ea typeface="휴먼편지체" pitchFamily="18" charset="-127"/>
                </a:endParaRPr>
              </a:p>
            </p:txBody>
          </p:sp>
        </p:grpSp>
        <p:grpSp>
          <p:nvGrpSpPr>
            <p:cNvPr id="180" name="그룹 179">
              <a:extLst>
                <a:ext uri="{FF2B5EF4-FFF2-40B4-BE49-F238E27FC236}">
                  <a16:creationId xmlns:a16="http://schemas.microsoft.com/office/drawing/2014/main" id="{BAC68BBF-7224-4BFB-A14D-6C7A97506192}"/>
                </a:ext>
              </a:extLst>
            </p:cNvPr>
            <p:cNvGrpSpPr/>
            <p:nvPr/>
          </p:nvGrpSpPr>
          <p:grpSpPr>
            <a:xfrm>
              <a:off x="2201035" y="4033141"/>
              <a:ext cx="2119480" cy="1089825"/>
              <a:chOff x="2201035" y="4033141"/>
              <a:chExt cx="2119480" cy="1089825"/>
            </a:xfrm>
          </p:grpSpPr>
          <p:sp>
            <p:nvSpPr>
              <p:cNvPr id="71" name="사각형: 둥근 모서리 70">
                <a:extLst>
                  <a:ext uri="{FF2B5EF4-FFF2-40B4-BE49-F238E27FC236}">
                    <a16:creationId xmlns:a16="http://schemas.microsoft.com/office/drawing/2014/main" id="{6031C54A-BDFB-40CA-9F28-BB8C3FC8C618}"/>
                  </a:ext>
                </a:extLst>
              </p:cNvPr>
              <p:cNvSpPr/>
              <p:nvPr/>
            </p:nvSpPr>
            <p:spPr bwMode="auto">
              <a:xfrm>
                <a:off x="2201035" y="4033141"/>
                <a:ext cx="2119480" cy="408768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marR="0" indent="-609600" algn="ctr" defTabSz="914400" rtl="0" eaLnBrk="1" fontAlgn="base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Modify PSA algorithm </a:t>
                </a:r>
                <a:endParaRPr kumimoji="1" lang="ko-KR" altLang="en-US" sz="1400" dirty="0">
                  <a:latin typeface="Arial" charset="0"/>
                  <a:ea typeface="휴먼편지체" pitchFamily="18" charset="-127"/>
                </a:endParaRPr>
              </a:p>
            </p:txBody>
          </p:sp>
          <p:cxnSp>
            <p:nvCxnSpPr>
              <p:cNvPr id="72" name="직선 화살표 연결선 71">
                <a:extLst>
                  <a:ext uri="{FF2B5EF4-FFF2-40B4-BE49-F238E27FC236}">
                    <a16:creationId xmlns:a16="http://schemas.microsoft.com/office/drawing/2014/main" id="{E8D7E96E-0BA2-4D87-93BC-725D539F94FD}"/>
                  </a:ext>
                </a:extLst>
              </p:cNvPr>
              <p:cNvCxnSpPr>
                <a:cxnSpLocks/>
                <a:stCxn id="71" idx="2"/>
                <a:endCxn id="73" idx="0"/>
              </p:cNvCxnSpPr>
              <p:nvPr/>
            </p:nvCxnSpPr>
            <p:spPr bwMode="auto">
              <a:xfrm>
                <a:off x="3260775" y="4441909"/>
                <a:ext cx="0" cy="32395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사각형: 둥근 모서리 72">
                <a:extLst>
                  <a:ext uri="{FF2B5EF4-FFF2-40B4-BE49-F238E27FC236}">
                    <a16:creationId xmlns:a16="http://schemas.microsoft.com/office/drawing/2014/main" id="{A319E648-2A3C-4CE1-A9AD-BBB7DA2F6967}"/>
                  </a:ext>
                </a:extLst>
              </p:cNvPr>
              <p:cNvSpPr/>
              <p:nvPr/>
            </p:nvSpPr>
            <p:spPr bwMode="auto">
              <a:xfrm>
                <a:off x="2618032" y="4765867"/>
                <a:ext cx="1285485" cy="357099"/>
              </a:xfrm>
              <a:prstGeom prst="roundRect">
                <a:avLst/>
              </a:prstGeom>
              <a:no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609600" marR="0" indent="-609600" algn="ctr" defTabSz="914400" rtl="0" eaLnBrk="1" fontAlgn="base" latinLnBrk="1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1" lang="en-US" altLang="ko-KR" sz="1400" dirty="0">
                    <a:latin typeface="Arial" charset="0"/>
                    <a:ea typeface="휴먼편지체" pitchFamily="18" charset="-127"/>
                  </a:rPr>
                  <a:t>Simulation</a:t>
                </a:r>
                <a:endParaRPr kumimoji="1" lang="ko-KR" altLang="en-US" sz="1400" dirty="0">
                  <a:latin typeface="Arial" charset="0"/>
                  <a:ea typeface="휴먼편지체" pitchFamily="18" charset="-127"/>
                </a:endParaRPr>
              </a:p>
            </p:txBody>
          </p:sp>
        </p:grpSp>
        <p:cxnSp>
          <p:nvCxnSpPr>
            <p:cNvPr id="91" name="연결선: 꺾임 90">
              <a:extLst>
                <a:ext uri="{FF2B5EF4-FFF2-40B4-BE49-F238E27FC236}">
                  <a16:creationId xmlns:a16="http://schemas.microsoft.com/office/drawing/2014/main" id="{E0566E6A-0A73-4B39-B9F7-A68C942A651E}"/>
                </a:ext>
              </a:extLst>
            </p:cNvPr>
            <p:cNvCxnSpPr>
              <a:cxnSpLocks/>
              <a:stCxn id="9" idx="3"/>
              <a:endCxn id="71" idx="0"/>
            </p:cNvCxnSpPr>
            <p:nvPr/>
          </p:nvCxnSpPr>
          <p:spPr>
            <a:xfrm>
              <a:off x="2436443" y="2458008"/>
              <a:ext cx="824332" cy="1575133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연결선: 꺾임 95">
              <a:extLst>
                <a:ext uri="{FF2B5EF4-FFF2-40B4-BE49-F238E27FC236}">
                  <a16:creationId xmlns:a16="http://schemas.microsoft.com/office/drawing/2014/main" id="{32681E16-88A4-445B-947F-CF7362C28466}"/>
                </a:ext>
              </a:extLst>
            </p:cNvPr>
            <p:cNvCxnSpPr>
              <a:cxnSpLocks/>
              <a:stCxn id="9" idx="3"/>
              <a:endCxn id="11" idx="0"/>
            </p:cNvCxnSpPr>
            <p:nvPr/>
          </p:nvCxnSpPr>
          <p:spPr>
            <a:xfrm>
              <a:off x="2436443" y="2458008"/>
              <a:ext cx="3688987" cy="435709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5" name="TextBox 174">
              <a:extLst>
                <a:ext uri="{FF2B5EF4-FFF2-40B4-BE49-F238E27FC236}">
                  <a16:creationId xmlns:a16="http://schemas.microsoft.com/office/drawing/2014/main" id="{E48851C6-AE06-43F5-A892-28B8338B1AF6}"/>
                </a:ext>
              </a:extLst>
            </p:cNvPr>
            <p:cNvSpPr txBox="1"/>
            <p:nvPr/>
          </p:nvSpPr>
          <p:spPr>
            <a:xfrm>
              <a:off x="1648559" y="3172049"/>
              <a:ext cx="17314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Frequency based</a:t>
              </a:r>
              <a:endParaRPr lang="ko-KR" altLang="en-US" sz="1400" dirty="0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9AEC294F-0E03-4C76-9F04-F33B22E26D46}"/>
                </a:ext>
              </a:extLst>
            </p:cNvPr>
            <p:cNvSpPr txBox="1"/>
            <p:nvPr/>
          </p:nvSpPr>
          <p:spPr>
            <a:xfrm>
              <a:off x="4569674" y="2127606"/>
              <a:ext cx="17314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/>
                <a:t>Similarity based</a:t>
              </a:r>
              <a:endParaRPr lang="ko-KR" altLang="en-US" sz="1400" dirty="0"/>
            </a:p>
          </p:txBody>
        </p:sp>
        <p:cxnSp>
          <p:nvCxnSpPr>
            <p:cNvPr id="181" name="연결선: 꺾임 180">
              <a:extLst>
                <a:ext uri="{FF2B5EF4-FFF2-40B4-BE49-F238E27FC236}">
                  <a16:creationId xmlns:a16="http://schemas.microsoft.com/office/drawing/2014/main" id="{837D4E65-6BB7-4D17-A9BA-CE3EFAC88A83}"/>
                </a:ext>
              </a:extLst>
            </p:cNvPr>
            <p:cNvCxnSpPr>
              <a:cxnSpLocks/>
              <a:stCxn id="73" idx="2"/>
              <a:endCxn id="15" idx="1"/>
            </p:cNvCxnSpPr>
            <p:nvPr/>
          </p:nvCxnSpPr>
          <p:spPr>
            <a:xfrm rot="16200000" flipH="1">
              <a:off x="3896304" y="4487436"/>
              <a:ext cx="865098" cy="2136157"/>
            </a:xfrm>
            <a:prstGeom prst="bentConnector2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연결선: 꺾임 183">
              <a:extLst>
                <a:ext uri="{FF2B5EF4-FFF2-40B4-BE49-F238E27FC236}">
                  <a16:creationId xmlns:a16="http://schemas.microsoft.com/office/drawing/2014/main" id="{BE7C7EFC-4449-4118-9CB0-B1928E28E68E}"/>
                </a:ext>
              </a:extLst>
            </p:cNvPr>
            <p:cNvCxnSpPr>
              <a:cxnSpLocks/>
              <a:stCxn id="58" idx="2"/>
              <a:endCxn id="15" idx="0"/>
            </p:cNvCxnSpPr>
            <p:nvPr/>
          </p:nvCxnSpPr>
          <p:spPr>
            <a:xfrm rot="16200000" flipH="1">
              <a:off x="6128714" y="5114250"/>
              <a:ext cx="629505" cy="646937"/>
            </a:xfrm>
            <a:prstGeom prst="bentConnector3">
              <a:avLst>
                <a:gd name="adj1" fmla="val 50000"/>
              </a:avLst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3253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2182</TotalTime>
  <Words>772</Words>
  <Application>Microsoft Office PowerPoint</Application>
  <PresentationFormat>화면 슬라이드 쇼(4:3)</PresentationFormat>
  <Paragraphs>159</Paragraphs>
  <Slides>8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7" baseType="lpstr">
      <vt:lpstr>나눔바른고딕</vt:lpstr>
      <vt:lpstr>맑은 고딕</vt:lpstr>
      <vt:lpstr>맑은 고딕</vt:lpstr>
      <vt:lpstr>Arial</vt:lpstr>
      <vt:lpstr>Calibri</vt:lpstr>
      <vt:lpstr>Calibri Light</vt:lpstr>
      <vt:lpstr>Cambria Math</vt:lpstr>
      <vt:lpstr>Wingdings</vt:lpstr>
      <vt:lpstr>Office 테마</vt:lpstr>
      <vt:lpstr>2021 MLP Progress Robotic Mobile Fulfillment System </vt:lpstr>
      <vt:lpstr>Project Introduction – RMFS</vt:lpstr>
      <vt:lpstr>Problem formulation - RPS</vt:lpstr>
      <vt:lpstr>Problem formulation - RPS</vt:lpstr>
      <vt:lpstr>Problem formulation - RPS</vt:lpstr>
      <vt:lpstr>Problem formulation - PSA</vt:lpstr>
      <vt:lpstr>Problem formulation - PSA</vt:lpstr>
      <vt:lpstr>Problem formulation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현우 이</dc:creator>
  <cp:lastModifiedBy>이현우</cp:lastModifiedBy>
  <cp:revision>254</cp:revision>
  <dcterms:created xsi:type="dcterms:W3CDTF">2021-01-05T02:57:38Z</dcterms:created>
  <dcterms:modified xsi:type="dcterms:W3CDTF">2021-04-16T06:53:15Z</dcterms:modified>
</cp:coreProperties>
</file>

<file path=docProps/thumbnail.jpeg>
</file>